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
  </p:notesMasterIdLst>
  <p:sldIdLst>
    <p:sldId id="256" r:id="rId2"/>
  </p:sldIdLst>
  <p:sldSz cx="30275213" cy="42803763"/>
  <p:notesSz cx="6745288" cy="988218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3481">
          <p15:clr>
            <a:srgbClr val="A4A3A4"/>
          </p15:clr>
        </p15:guide>
        <p15:guide id="2" pos="9535">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atherine BAUMONT" initials="CB"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86378"/>
    <a:srgbClr val="5AC8DF"/>
    <a:srgbClr val="324E4F"/>
    <a:srgbClr val="57CAD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5799" autoAdjust="0"/>
    <p:restoredTop sz="96429" autoAdjust="0"/>
  </p:normalViewPr>
  <p:slideViewPr>
    <p:cSldViewPr snapToGrid="0">
      <p:cViewPr varScale="1">
        <p:scale>
          <a:sx n="18" d="100"/>
          <a:sy n="18" d="100"/>
        </p:scale>
        <p:origin x="3672" y="84"/>
      </p:cViewPr>
      <p:guideLst>
        <p:guide orient="horz" pos="13481"/>
        <p:guide pos="9535"/>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22958" cy="495826"/>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20769" y="0"/>
            <a:ext cx="2922958" cy="495826"/>
          </a:xfrm>
          <a:prstGeom prst="rect">
            <a:avLst/>
          </a:prstGeom>
        </p:spPr>
        <p:txBody>
          <a:bodyPr vert="horz" lIns="91440" tIns="45720" rIns="91440" bIns="45720" rtlCol="0"/>
          <a:lstStyle>
            <a:lvl1pPr algn="r">
              <a:defRPr sz="1200"/>
            </a:lvl1pPr>
          </a:lstStyle>
          <a:p>
            <a:fld id="{97458837-C907-4151-93F5-98219103FEDB}" type="datetimeFigureOut">
              <a:rPr lang="fr-FR" smtClean="0"/>
              <a:t>24/01/2023</a:t>
            </a:fld>
            <a:endParaRPr lang="fr-FR"/>
          </a:p>
        </p:txBody>
      </p:sp>
      <p:sp>
        <p:nvSpPr>
          <p:cNvPr id="4" name="Espace réservé de l'image des diapositives 3"/>
          <p:cNvSpPr>
            <a:spLocks noGrp="1" noRot="1" noChangeAspect="1"/>
          </p:cNvSpPr>
          <p:nvPr>
            <p:ph type="sldImg" idx="2"/>
          </p:nvPr>
        </p:nvSpPr>
        <p:spPr>
          <a:xfrm>
            <a:off x="2193925" y="1235075"/>
            <a:ext cx="2357438" cy="3335338"/>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74529" y="4755803"/>
            <a:ext cx="5396230" cy="3891112"/>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386364"/>
            <a:ext cx="2922958" cy="495825"/>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20769" y="9386364"/>
            <a:ext cx="2922958" cy="495825"/>
          </a:xfrm>
          <a:prstGeom prst="rect">
            <a:avLst/>
          </a:prstGeom>
        </p:spPr>
        <p:txBody>
          <a:bodyPr vert="horz" lIns="91440" tIns="45720" rIns="91440" bIns="45720" rtlCol="0" anchor="b"/>
          <a:lstStyle>
            <a:lvl1pPr algn="r">
              <a:defRPr sz="1200"/>
            </a:lvl1pPr>
          </a:lstStyle>
          <a:p>
            <a:fld id="{C2F90ECE-068B-4697-A123-33934D3D00E3}" type="slidenum">
              <a:rPr lang="fr-FR" smtClean="0"/>
              <a:t>‹N°›</a:t>
            </a:fld>
            <a:endParaRPr lang="fr-FR"/>
          </a:p>
        </p:txBody>
      </p:sp>
    </p:spTree>
    <p:extLst>
      <p:ext uri="{BB962C8B-B14F-4D97-AF65-F5344CB8AC3E}">
        <p14:creationId xmlns:p14="http://schemas.microsoft.com/office/powerpoint/2010/main" val="10899378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C2F90ECE-068B-4697-A123-33934D3D00E3}" type="slidenum">
              <a:rPr lang="fr-FR" smtClean="0"/>
              <a:t>1</a:t>
            </a:fld>
            <a:endParaRPr lang="fr-FR"/>
          </a:p>
        </p:txBody>
      </p:sp>
    </p:spTree>
    <p:extLst>
      <p:ext uri="{BB962C8B-B14F-4D97-AF65-F5344CB8AC3E}">
        <p14:creationId xmlns:p14="http://schemas.microsoft.com/office/powerpoint/2010/main" val="1341261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2270641" y="7005156"/>
            <a:ext cx="25733931" cy="14902051"/>
          </a:xfrm>
        </p:spPr>
        <p:txBody>
          <a:bodyPr anchor="b"/>
          <a:lstStyle>
            <a:lvl1pPr algn="ctr">
              <a:defRPr sz="19865"/>
            </a:lvl1pPr>
          </a:lstStyle>
          <a:p>
            <a:r>
              <a:rPr lang="fr-FR"/>
              <a:t>Modifiez le style du titre</a:t>
            </a:r>
            <a:endParaRPr lang="en-US" dirty="0"/>
          </a:p>
        </p:txBody>
      </p:sp>
      <p:sp>
        <p:nvSpPr>
          <p:cNvPr id="3" name="Subtitle 2"/>
          <p:cNvSpPr>
            <a:spLocks noGrp="1"/>
          </p:cNvSpPr>
          <p:nvPr>
            <p:ph type="subTitle" idx="1"/>
          </p:nvPr>
        </p:nvSpPr>
        <p:spPr>
          <a:xfrm>
            <a:off x="3784402" y="22481887"/>
            <a:ext cx="22706410" cy="10334331"/>
          </a:xfrm>
        </p:spPr>
        <p:txBody>
          <a:bodyPr/>
          <a:lstStyle>
            <a:lvl1pPr marL="0" indent="0" algn="ctr">
              <a:buNone/>
              <a:defRPr sz="7946"/>
            </a:lvl1pPr>
            <a:lvl2pPr marL="1513743" indent="0" algn="ctr">
              <a:buNone/>
              <a:defRPr sz="6622"/>
            </a:lvl2pPr>
            <a:lvl3pPr marL="3027487" indent="0" algn="ctr">
              <a:buNone/>
              <a:defRPr sz="5960"/>
            </a:lvl3pPr>
            <a:lvl4pPr marL="4541230" indent="0" algn="ctr">
              <a:buNone/>
              <a:defRPr sz="5297"/>
            </a:lvl4pPr>
            <a:lvl5pPr marL="6054974" indent="0" algn="ctr">
              <a:buNone/>
              <a:defRPr sz="5297"/>
            </a:lvl5pPr>
            <a:lvl6pPr marL="7568717" indent="0" algn="ctr">
              <a:buNone/>
              <a:defRPr sz="5297"/>
            </a:lvl6pPr>
            <a:lvl7pPr marL="9082461" indent="0" algn="ctr">
              <a:buNone/>
              <a:defRPr sz="5297"/>
            </a:lvl7pPr>
            <a:lvl8pPr marL="10596204" indent="0" algn="ctr">
              <a:buNone/>
              <a:defRPr sz="5297"/>
            </a:lvl8pPr>
            <a:lvl9pPr marL="12109948" indent="0" algn="ctr">
              <a:buNone/>
              <a:defRPr sz="5297"/>
            </a:lvl9pPr>
          </a:lstStyle>
          <a:p>
            <a:r>
              <a:rPr lang="fr-FR"/>
              <a:t>Modifier le style des sous-titres du masque</a:t>
            </a:r>
            <a:endParaRPr lang="en-US" dirty="0"/>
          </a:p>
        </p:txBody>
      </p:sp>
      <p:sp>
        <p:nvSpPr>
          <p:cNvPr id="4" name="Date Placeholder 3"/>
          <p:cNvSpPr>
            <a:spLocks noGrp="1"/>
          </p:cNvSpPr>
          <p:nvPr>
            <p:ph type="dt" sz="half" idx="10"/>
          </p:nvPr>
        </p:nvSpPr>
        <p:spPr/>
        <p:txBody>
          <a:bodyPr/>
          <a:lstStyle/>
          <a:p>
            <a:fld id="{BB5FB9E8-2D8A-4B3C-A711-7A68E5DC2B21}" type="datetimeFigureOut">
              <a:rPr lang="en-US" smtClean="0"/>
              <a:t>1/24/2023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27F8FA-39D1-45A7-ACBB-FC5D54E4DBBE}" type="slidenum">
              <a:rPr lang="en-US" smtClean="0"/>
              <a:t>‹N°›</a:t>
            </a:fld>
            <a:endParaRPr lang="en-US"/>
          </a:p>
        </p:txBody>
      </p:sp>
    </p:spTree>
    <p:extLst>
      <p:ext uri="{BB962C8B-B14F-4D97-AF65-F5344CB8AC3E}">
        <p14:creationId xmlns:p14="http://schemas.microsoft.com/office/powerpoint/2010/main" val="869301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B5FB9E8-2D8A-4B3C-A711-7A68E5DC2B21}" type="datetimeFigureOut">
              <a:rPr lang="en-US" smtClean="0"/>
              <a:t>1/24/2023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27F8FA-39D1-45A7-ACBB-FC5D54E4DBBE}" type="slidenum">
              <a:rPr lang="en-US" smtClean="0"/>
              <a:t>‹N°›</a:t>
            </a:fld>
            <a:endParaRPr lang="en-US"/>
          </a:p>
        </p:txBody>
      </p:sp>
    </p:spTree>
    <p:extLst>
      <p:ext uri="{BB962C8B-B14F-4D97-AF65-F5344CB8AC3E}">
        <p14:creationId xmlns:p14="http://schemas.microsoft.com/office/powerpoint/2010/main" val="11995467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665701" y="2278904"/>
            <a:ext cx="6528093" cy="36274211"/>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2081423" y="2278904"/>
            <a:ext cx="19205838" cy="36274211"/>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B5FB9E8-2D8A-4B3C-A711-7A68E5DC2B21}" type="datetimeFigureOut">
              <a:rPr lang="en-US" smtClean="0"/>
              <a:t>1/24/2023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27F8FA-39D1-45A7-ACBB-FC5D54E4DBBE}" type="slidenum">
              <a:rPr lang="en-US" smtClean="0"/>
              <a:t>‹N°›</a:t>
            </a:fld>
            <a:endParaRPr lang="en-US"/>
          </a:p>
        </p:txBody>
      </p:sp>
    </p:spTree>
    <p:extLst>
      <p:ext uri="{BB962C8B-B14F-4D97-AF65-F5344CB8AC3E}">
        <p14:creationId xmlns:p14="http://schemas.microsoft.com/office/powerpoint/2010/main" val="21419041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B5FB9E8-2D8A-4B3C-A711-7A68E5DC2B21}" type="datetimeFigureOut">
              <a:rPr lang="en-US" smtClean="0"/>
              <a:t>1/24/2023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27F8FA-39D1-45A7-ACBB-FC5D54E4DBBE}" type="slidenum">
              <a:rPr lang="en-US" smtClean="0"/>
              <a:t>‹N°›</a:t>
            </a:fld>
            <a:endParaRPr lang="en-US"/>
          </a:p>
        </p:txBody>
      </p:sp>
    </p:spTree>
    <p:extLst>
      <p:ext uri="{BB962C8B-B14F-4D97-AF65-F5344CB8AC3E}">
        <p14:creationId xmlns:p14="http://schemas.microsoft.com/office/powerpoint/2010/main" val="31394678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2065654" y="10671229"/>
            <a:ext cx="26112371" cy="17805173"/>
          </a:xfrm>
        </p:spPr>
        <p:txBody>
          <a:bodyPr anchor="b"/>
          <a:lstStyle>
            <a:lvl1pPr>
              <a:defRPr sz="19865"/>
            </a:lvl1pPr>
          </a:lstStyle>
          <a:p>
            <a:r>
              <a:rPr lang="fr-FR"/>
              <a:t>Modifiez le style du titre</a:t>
            </a:r>
            <a:endParaRPr lang="en-US" dirty="0"/>
          </a:p>
        </p:txBody>
      </p:sp>
      <p:sp>
        <p:nvSpPr>
          <p:cNvPr id="3" name="Text Placeholder 2"/>
          <p:cNvSpPr>
            <a:spLocks noGrp="1"/>
          </p:cNvSpPr>
          <p:nvPr>
            <p:ph type="body" idx="1"/>
          </p:nvPr>
        </p:nvSpPr>
        <p:spPr>
          <a:xfrm>
            <a:off x="2065654" y="28644846"/>
            <a:ext cx="26112371" cy="9363320"/>
          </a:xfrm>
        </p:spPr>
        <p:txBody>
          <a:bodyPr/>
          <a:lstStyle>
            <a:lvl1pPr marL="0" indent="0">
              <a:buNone/>
              <a:defRPr sz="7946">
                <a:solidFill>
                  <a:schemeClr val="tx1"/>
                </a:solidFill>
              </a:defRPr>
            </a:lvl1pPr>
            <a:lvl2pPr marL="1513743" indent="0">
              <a:buNone/>
              <a:defRPr sz="6622">
                <a:solidFill>
                  <a:schemeClr val="tx1">
                    <a:tint val="75000"/>
                  </a:schemeClr>
                </a:solidFill>
              </a:defRPr>
            </a:lvl2pPr>
            <a:lvl3pPr marL="3027487" indent="0">
              <a:buNone/>
              <a:defRPr sz="5960">
                <a:solidFill>
                  <a:schemeClr val="tx1">
                    <a:tint val="75000"/>
                  </a:schemeClr>
                </a:solidFill>
              </a:defRPr>
            </a:lvl3pPr>
            <a:lvl4pPr marL="4541230" indent="0">
              <a:buNone/>
              <a:defRPr sz="5297">
                <a:solidFill>
                  <a:schemeClr val="tx1">
                    <a:tint val="75000"/>
                  </a:schemeClr>
                </a:solidFill>
              </a:defRPr>
            </a:lvl4pPr>
            <a:lvl5pPr marL="6054974" indent="0">
              <a:buNone/>
              <a:defRPr sz="5297">
                <a:solidFill>
                  <a:schemeClr val="tx1">
                    <a:tint val="75000"/>
                  </a:schemeClr>
                </a:solidFill>
              </a:defRPr>
            </a:lvl5pPr>
            <a:lvl6pPr marL="7568717" indent="0">
              <a:buNone/>
              <a:defRPr sz="5297">
                <a:solidFill>
                  <a:schemeClr val="tx1">
                    <a:tint val="75000"/>
                  </a:schemeClr>
                </a:solidFill>
              </a:defRPr>
            </a:lvl6pPr>
            <a:lvl7pPr marL="9082461" indent="0">
              <a:buNone/>
              <a:defRPr sz="5297">
                <a:solidFill>
                  <a:schemeClr val="tx1">
                    <a:tint val="75000"/>
                  </a:schemeClr>
                </a:solidFill>
              </a:defRPr>
            </a:lvl7pPr>
            <a:lvl8pPr marL="10596204" indent="0">
              <a:buNone/>
              <a:defRPr sz="5297">
                <a:solidFill>
                  <a:schemeClr val="tx1">
                    <a:tint val="75000"/>
                  </a:schemeClr>
                </a:solidFill>
              </a:defRPr>
            </a:lvl8pPr>
            <a:lvl9pPr marL="12109948" indent="0">
              <a:buNone/>
              <a:defRPr sz="5297">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BB5FB9E8-2D8A-4B3C-A711-7A68E5DC2B21}" type="datetimeFigureOut">
              <a:rPr lang="en-US" smtClean="0"/>
              <a:t>1/24/2023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27F8FA-39D1-45A7-ACBB-FC5D54E4DBBE}" type="slidenum">
              <a:rPr lang="en-US" smtClean="0"/>
              <a:t>‹N°›</a:t>
            </a:fld>
            <a:endParaRPr lang="en-US"/>
          </a:p>
        </p:txBody>
      </p:sp>
    </p:spTree>
    <p:extLst>
      <p:ext uri="{BB962C8B-B14F-4D97-AF65-F5344CB8AC3E}">
        <p14:creationId xmlns:p14="http://schemas.microsoft.com/office/powerpoint/2010/main" val="9396086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2081421" y="11394520"/>
            <a:ext cx="12866966" cy="27158594"/>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15326826" y="11394520"/>
            <a:ext cx="12866966" cy="27158594"/>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BB5FB9E8-2D8A-4B3C-A711-7A68E5DC2B21}" type="datetimeFigureOut">
              <a:rPr lang="en-US" smtClean="0"/>
              <a:t>1/24/2023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27F8FA-39D1-45A7-ACBB-FC5D54E4DBBE}" type="slidenum">
              <a:rPr lang="en-US" smtClean="0"/>
              <a:t>‹N°›</a:t>
            </a:fld>
            <a:endParaRPr lang="en-US"/>
          </a:p>
        </p:txBody>
      </p:sp>
    </p:spTree>
    <p:extLst>
      <p:ext uri="{BB962C8B-B14F-4D97-AF65-F5344CB8AC3E}">
        <p14:creationId xmlns:p14="http://schemas.microsoft.com/office/powerpoint/2010/main" val="14755502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2085364" y="2278913"/>
            <a:ext cx="26112371" cy="8273416"/>
          </a:xfrm>
        </p:spPr>
        <p:txBody>
          <a:bodyPr/>
          <a:lstStyle/>
          <a:p>
            <a:r>
              <a:rPr lang="fr-FR"/>
              <a:t>Modifiez le style du titre</a:t>
            </a:r>
            <a:endParaRPr lang="en-US" dirty="0"/>
          </a:p>
        </p:txBody>
      </p:sp>
      <p:sp>
        <p:nvSpPr>
          <p:cNvPr id="3" name="Text Placeholder 2"/>
          <p:cNvSpPr>
            <a:spLocks noGrp="1"/>
          </p:cNvSpPr>
          <p:nvPr>
            <p:ph type="body" idx="1"/>
          </p:nvPr>
        </p:nvSpPr>
        <p:spPr>
          <a:xfrm>
            <a:off x="2085368" y="10492870"/>
            <a:ext cx="12807832" cy="5142393"/>
          </a:xfrm>
        </p:spPr>
        <p:txBody>
          <a:bodyPr anchor="b"/>
          <a:lstStyle>
            <a:lvl1pPr marL="0" indent="0">
              <a:buNone/>
              <a:defRPr sz="7946" b="1"/>
            </a:lvl1pPr>
            <a:lvl2pPr marL="1513743" indent="0">
              <a:buNone/>
              <a:defRPr sz="6622" b="1"/>
            </a:lvl2pPr>
            <a:lvl3pPr marL="3027487" indent="0">
              <a:buNone/>
              <a:defRPr sz="5960" b="1"/>
            </a:lvl3pPr>
            <a:lvl4pPr marL="4541230" indent="0">
              <a:buNone/>
              <a:defRPr sz="5297" b="1"/>
            </a:lvl4pPr>
            <a:lvl5pPr marL="6054974" indent="0">
              <a:buNone/>
              <a:defRPr sz="5297" b="1"/>
            </a:lvl5pPr>
            <a:lvl6pPr marL="7568717" indent="0">
              <a:buNone/>
              <a:defRPr sz="5297" b="1"/>
            </a:lvl6pPr>
            <a:lvl7pPr marL="9082461" indent="0">
              <a:buNone/>
              <a:defRPr sz="5297" b="1"/>
            </a:lvl7pPr>
            <a:lvl8pPr marL="10596204" indent="0">
              <a:buNone/>
              <a:defRPr sz="5297" b="1"/>
            </a:lvl8pPr>
            <a:lvl9pPr marL="12109948" indent="0">
              <a:buNone/>
              <a:defRPr sz="5297" b="1"/>
            </a:lvl9pPr>
          </a:lstStyle>
          <a:p>
            <a:pPr lvl="0"/>
            <a:r>
              <a:rPr lang="fr-FR"/>
              <a:t>Modifier les styles du texte du masque</a:t>
            </a:r>
          </a:p>
        </p:txBody>
      </p:sp>
      <p:sp>
        <p:nvSpPr>
          <p:cNvPr id="4" name="Content Placeholder 3"/>
          <p:cNvSpPr>
            <a:spLocks noGrp="1"/>
          </p:cNvSpPr>
          <p:nvPr>
            <p:ph sz="half" idx="2"/>
          </p:nvPr>
        </p:nvSpPr>
        <p:spPr>
          <a:xfrm>
            <a:off x="2085368" y="15635264"/>
            <a:ext cx="12807832" cy="22997117"/>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15326828" y="10492870"/>
            <a:ext cx="12870909" cy="5142393"/>
          </a:xfrm>
        </p:spPr>
        <p:txBody>
          <a:bodyPr anchor="b"/>
          <a:lstStyle>
            <a:lvl1pPr marL="0" indent="0">
              <a:buNone/>
              <a:defRPr sz="7946" b="1"/>
            </a:lvl1pPr>
            <a:lvl2pPr marL="1513743" indent="0">
              <a:buNone/>
              <a:defRPr sz="6622" b="1"/>
            </a:lvl2pPr>
            <a:lvl3pPr marL="3027487" indent="0">
              <a:buNone/>
              <a:defRPr sz="5960" b="1"/>
            </a:lvl3pPr>
            <a:lvl4pPr marL="4541230" indent="0">
              <a:buNone/>
              <a:defRPr sz="5297" b="1"/>
            </a:lvl4pPr>
            <a:lvl5pPr marL="6054974" indent="0">
              <a:buNone/>
              <a:defRPr sz="5297" b="1"/>
            </a:lvl5pPr>
            <a:lvl6pPr marL="7568717" indent="0">
              <a:buNone/>
              <a:defRPr sz="5297" b="1"/>
            </a:lvl6pPr>
            <a:lvl7pPr marL="9082461" indent="0">
              <a:buNone/>
              <a:defRPr sz="5297" b="1"/>
            </a:lvl7pPr>
            <a:lvl8pPr marL="10596204" indent="0">
              <a:buNone/>
              <a:defRPr sz="5297" b="1"/>
            </a:lvl8pPr>
            <a:lvl9pPr marL="12109948" indent="0">
              <a:buNone/>
              <a:defRPr sz="5297" b="1"/>
            </a:lvl9pPr>
          </a:lstStyle>
          <a:p>
            <a:pPr lvl="0"/>
            <a:r>
              <a:rPr lang="fr-FR"/>
              <a:t>Modifier les styles du texte du masque</a:t>
            </a:r>
          </a:p>
        </p:txBody>
      </p:sp>
      <p:sp>
        <p:nvSpPr>
          <p:cNvPr id="6" name="Content Placeholder 5"/>
          <p:cNvSpPr>
            <a:spLocks noGrp="1"/>
          </p:cNvSpPr>
          <p:nvPr>
            <p:ph sz="quarter" idx="4"/>
          </p:nvPr>
        </p:nvSpPr>
        <p:spPr>
          <a:xfrm>
            <a:off x="15326828" y="15635264"/>
            <a:ext cx="12870909" cy="22997117"/>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BB5FB9E8-2D8A-4B3C-A711-7A68E5DC2B21}" type="datetimeFigureOut">
              <a:rPr lang="en-US" smtClean="0"/>
              <a:t>1/24/2023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427F8FA-39D1-45A7-ACBB-FC5D54E4DBBE}" type="slidenum">
              <a:rPr lang="en-US" smtClean="0"/>
              <a:t>‹N°›</a:t>
            </a:fld>
            <a:endParaRPr lang="en-US"/>
          </a:p>
        </p:txBody>
      </p:sp>
    </p:spTree>
    <p:extLst>
      <p:ext uri="{BB962C8B-B14F-4D97-AF65-F5344CB8AC3E}">
        <p14:creationId xmlns:p14="http://schemas.microsoft.com/office/powerpoint/2010/main" val="36568446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BB5FB9E8-2D8A-4B3C-A711-7A68E5DC2B21}" type="datetimeFigureOut">
              <a:rPr lang="en-US" smtClean="0"/>
              <a:t>1/24/2023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427F8FA-39D1-45A7-ACBB-FC5D54E4DBBE}" type="slidenum">
              <a:rPr lang="en-US" smtClean="0"/>
              <a:t>‹N°›</a:t>
            </a:fld>
            <a:endParaRPr lang="en-US"/>
          </a:p>
        </p:txBody>
      </p:sp>
    </p:spTree>
    <p:extLst>
      <p:ext uri="{BB962C8B-B14F-4D97-AF65-F5344CB8AC3E}">
        <p14:creationId xmlns:p14="http://schemas.microsoft.com/office/powerpoint/2010/main" val="849325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5FB9E8-2D8A-4B3C-A711-7A68E5DC2B21}" type="datetimeFigureOut">
              <a:rPr lang="en-US" smtClean="0"/>
              <a:t>1/24/2023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427F8FA-39D1-45A7-ACBB-FC5D54E4DBBE}" type="slidenum">
              <a:rPr lang="en-US" smtClean="0"/>
              <a:t>‹N°›</a:t>
            </a:fld>
            <a:endParaRPr lang="en-US"/>
          </a:p>
        </p:txBody>
      </p:sp>
    </p:spTree>
    <p:extLst>
      <p:ext uri="{BB962C8B-B14F-4D97-AF65-F5344CB8AC3E}">
        <p14:creationId xmlns:p14="http://schemas.microsoft.com/office/powerpoint/2010/main" val="34716480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085364" y="2853584"/>
            <a:ext cx="9764544" cy="9987545"/>
          </a:xfrm>
        </p:spPr>
        <p:txBody>
          <a:bodyPr anchor="b"/>
          <a:lstStyle>
            <a:lvl1pPr>
              <a:defRPr sz="10595"/>
            </a:lvl1pPr>
          </a:lstStyle>
          <a:p>
            <a:r>
              <a:rPr lang="fr-FR"/>
              <a:t>Modifiez le style du titre</a:t>
            </a:r>
            <a:endParaRPr lang="en-US" dirty="0"/>
          </a:p>
        </p:txBody>
      </p:sp>
      <p:sp>
        <p:nvSpPr>
          <p:cNvPr id="3" name="Content Placeholder 2"/>
          <p:cNvSpPr>
            <a:spLocks noGrp="1"/>
          </p:cNvSpPr>
          <p:nvPr>
            <p:ph idx="1"/>
          </p:nvPr>
        </p:nvSpPr>
        <p:spPr>
          <a:xfrm>
            <a:off x="12870909" y="6162959"/>
            <a:ext cx="15326827" cy="30418415"/>
          </a:xfrm>
        </p:spPr>
        <p:txBody>
          <a:bodyPr/>
          <a:lstStyle>
            <a:lvl1pPr>
              <a:defRPr sz="10595"/>
            </a:lvl1pPr>
            <a:lvl2pPr>
              <a:defRPr sz="9271"/>
            </a:lvl2pPr>
            <a:lvl3pPr>
              <a:defRPr sz="7946"/>
            </a:lvl3pPr>
            <a:lvl4pPr>
              <a:defRPr sz="6622"/>
            </a:lvl4pPr>
            <a:lvl5pPr>
              <a:defRPr sz="6622"/>
            </a:lvl5pPr>
            <a:lvl6pPr>
              <a:defRPr sz="6622"/>
            </a:lvl6pPr>
            <a:lvl7pPr>
              <a:defRPr sz="6622"/>
            </a:lvl7pPr>
            <a:lvl8pPr>
              <a:defRPr sz="6622"/>
            </a:lvl8pPr>
            <a:lvl9pPr>
              <a:defRPr sz="6622"/>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2085364" y="12841129"/>
            <a:ext cx="9764544" cy="23789780"/>
          </a:xfrm>
        </p:spPr>
        <p:txBody>
          <a:bodyPr/>
          <a:lstStyle>
            <a:lvl1pPr marL="0" indent="0">
              <a:buNone/>
              <a:defRPr sz="5297"/>
            </a:lvl1pPr>
            <a:lvl2pPr marL="1513743" indent="0">
              <a:buNone/>
              <a:defRPr sz="4635"/>
            </a:lvl2pPr>
            <a:lvl3pPr marL="3027487" indent="0">
              <a:buNone/>
              <a:defRPr sz="3973"/>
            </a:lvl3pPr>
            <a:lvl4pPr marL="4541230" indent="0">
              <a:buNone/>
              <a:defRPr sz="3311"/>
            </a:lvl4pPr>
            <a:lvl5pPr marL="6054974" indent="0">
              <a:buNone/>
              <a:defRPr sz="3311"/>
            </a:lvl5pPr>
            <a:lvl6pPr marL="7568717" indent="0">
              <a:buNone/>
              <a:defRPr sz="3311"/>
            </a:lvl6pPr>
            <a:lvl7pPr marL="9082461" indent="0">
              <a:buNone/>
              <a:defRPr sz="3311"/>
            </a:lvl7pPr>
            <a:lvl8pPr marL="10596204" indent="0">
              <a:buNone/>
              <a:defRPr sz="3311"/>
            </a:lvl8pPr>
            <a:lvl9pPr marL="12109948" indent="0">
              <a:buNone/>
              <a:defRPr sz="3311"/>
            </a:lvl9pPr>
          </a:lstStyle>
          <a:p>
            <a:pPr lvl="0"/>
            <a:r>
              <a:rPr lang="fr-FR"/>
              <a:t>Modifier les styles du texte du masque</a:t>
            </a:r>
          </a:p>
        </p:txBody>
      </p:sp>
      <p:sp>
        <p:nvSpPr>
          <p:cNvPr id="5" name="Date Placeholder 4"/>
          <p:cNvSpPr>
            <a:spLocks noGrp="1"/>
          </p:cNvSpPr>
          <p:nvPr>
            <p:ph type="dt" sz="half" idx="10"/>
          </p:nvPr>
        </p:nvSpPr>
        <p:spPr/>
        <p:txBody>
          <a:bodyPr/>
          <a:lstStyle/>
          <a:p>
            <a:fld id="{BB5FB9E8-2D8A-4B3C-A711-7A68E5DC2B21}" type="datetimeFigureOut">
              <a:rPr lang="en-US" smtClean="0"/>
              <a:t>1/24/2023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27F8FA-39D1-45A7-ACBB-FC5D54E4DBBE}" type="slidenum">
              <a:rPr lang="en-US" smtClean="0"/>
              <a:t>‹N°›</a:t>
            </a:fld>
            <a:endParaRPr lang="en-US"/>
          </a:p>
        </p:txBody>
      </p:sp>
    </p:spTree>
    <p:extLst>
      <p:ext uri="{BB962C8B-B14F-4D97-AF65-F5344CB8AC3E}">
        <p14:creationId xmlns:p14="http://schemas.microsoft.com/office/powerpoint/2010/main" val="16169912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085364" y="2853584"/>
            <a:ext cx="9764544" cy="9987545"/>
          </a:xfrm>
        </p:spPr>
        <p:txBody>
          <a:bodyPr anchor="b"/>
          <a:lstStyle>
            <a:lvl1pPr>
              <a:defRPr sz="10595"/>
            </a:lvl1pPr>
          </a:lstStyle>
          <a:p>
            <a:r>
              <a:rPr lang="fr-FR"/>
              <a:t>Modifiez le style du titre</a:t>
            </a:r>
            <a:endParaRPr lang="en-US" dirty="0"/>
          </a:p>
        </p:txBody>
      </p:sp>
      <p:sp>
        <p:nvSpPr>
          <p:cNvPr id="3" name="Picture Placeholder 2"/>
          <p:cNvSpPr>
            <a:spLocks noGrp="1" noChangeAspect="1"/>
          </p:cNvSpPr>
          <p:nvPr>
            <p:ph type="pic" idx="1"/>
          </p:nvPr>
        </p:nvSpPr>
        <p:spPr>
          <a:xfrm>
            <a:off x="12870909" y="6162959"/>
            <a:ext cx="15326827" cy="30418415"/>
          </a:xfrm>
        </p:spPr>
        <p:txBody>
          <a:bodyPr anchor="t"/>
          <a:lstStyle>
            <a:lvl1pPr marL="0" indent="0">
              <a:buNone/>
              <a:defRPr sz="10595"/>
            </a:lvl1pPr>
            <a:lvl2pPr marL="1513743" indent="0">
              <a:buNone/>
              <a:defRPr sz="9271"/>
            </a:lvl2pPr>
            <a:lvl3pPr marL="3027487" indent="0">
              <a:buNone/>
              <a:defRPr sz="7946"/>
            </a:lvl3pPr>
            <a:lvl4pPr marL="4541230" indent="0">
              <a:buNone/>
              <a:defRPr sz="6622"/>
            </a:lvl4pPr>
            <a:lvl5pPr marL="6054974" indent="0">
              <a:buNone/>
              <a:defRPr sz="6622"/>
            </a:lvl5pPr>
            <a:lvl6pPr marL="7568717" indent="0">
              <a:buNone/>
              <a:defRPr sz="6622"/>
            </a:lvl6pPr>
            <a:lvl7pPr marL="9082461" indent="0">
              <a:buNone/>
              <a:defRPr sz="6622"/>
            </a:lvl7pPr>
            <a:lvl8pPr marL="10596204" indent="0">
              <a:buNone/>
              <a:defRPr sz="6622"/>
            </a:lvl8pPr>
            <a:lvl9pPr marL="12109948" indent="0">
              <a:buNone/>
              <a:defRPr sz="6622"/>
            </a:lvl9pPr>
          </a:lstStyle>
          <a:p>
            <a:r>
              <a:rPr lang="fr-FR"/>
              <a:t>Cliquez sur l'icône pour ajouter une image</a:t>
            </a:r>
            <a:endParaRPr lang="en-US" dirty="0"/>
          </a:p>
        </p:txBody>
      </p:sp>
      <p:sp>
        <p:nvSpPr>
          <p:cNvPr id="4" name="Text Placeholder 3"/>
          <p:cNvSpPr>
            <a:spLocks noGrp="1"/>
          </p:cNvSpPr>
          <p:nvPr>
            <p:ph type="body" sz="half" idx="2"/>
          </p:nvPr>
        </p:nvSpPr>
        <p:spPr>
          <a:xfrm>
            <a:off x="2085364" y="12841129"/>
            <a:ext cx="9764544" cy="23789780"/>
          </a:xfrm>
        </p:spPr>
        <p:txBody>
          <a:bodyPr/>
          <a:lstStyle>
            <a:lvl1pPr marL="0" indent="0">
              <a:buNone/>
              <a:defRPr sz="5297"/>
            </a:lvl1pPr>
            <a:lvl2pPr marL="1513743" indent="0">
              <a:buNone/>
              <a:defRPr sz="4635"/>
            </a:lvl2pPr>
            <a:lvl3pPr marL="3027487" indent="0">
              <a:buNone/>
              <a:defRPr sz="3973"/>
            </a:lvl3pPr>
            <a:lvl4pPr marL="4541230" indent="0">
              <a:buNone/>
              <a:defRPr sz="3311"/>
            </a:lvl4pPr>
            <a:lvl5pPr marL="6054974" indent="0">
              <a:buNone/>
              <a:defRPr sz="3311"/>
            </a:lvl5pPr>
            <a:lvl6pPr marL="7568717" indent="0">
              <a:buNone/>
              <a:defRPr sz="3311"/>
            </a:lvl6pPr>
            <a:lvl7pPr marL="9082461" indent="0">
              <a:buNone/>
              <a:defRPr sz="3311"/>
            </a:lvl7pPr>
            <a:lvl8pPr marL="10596204" indent="0">
              <a:buNone/>
              <a:defRPr sz="3311"/>
            </a:lvl8pPr>
            <a:lvl9pPr marL="12109948" indent="0">
              <a:buNone/>
              <a:defRPr sz="3311"/>
            </a:lvl9pPr>
          </a:lstStyle>
          <a:p>
            <a:pPr lvl="0"/>
            <a:r>
              <a:rPr lang="fr-FR"/>
              <a:t>Modifier les styles du texte du masque</a:t>
            </a:r>
          </a:p>
        </p:txBody>
      </p:sp>
      <p:sp>
        <p:nvSpPr>
          <p:cNvPr id="5" name="Date Placeholder 4"/>
          <p:cNvSpPr>
            <a:spLocks noGrp="1"/>
          </p:cNvSpPr>
          <p:nvPr>
            <p:ph type="dt" sz="half" idx="10"/>
          </p:nvPr>
        </p:nvSpPr>
        <p:spPr/>
        <p:txBody>
          <a:bodyPr/>
          <a:lstStyle/>
          <a:p>
            <a:fld id="{BB5FB9E8-2D8A-4B3C-A711-7A68E5DC2B21}" type="datetimeFigureOut">
              <a:rPr lang="en-US" smtClean="0"/>
              <a:t>1/24/2023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27F8FA-39D1-45A7-ACBB-FC5D54E4DBBE}" type="slidenum">
              <a:rPr lang="en-US" smtClean="0"/>
              <a:t>‹N°›</a:t>
            </a:fld>
            <a:endParaRPr lang="en-US"/>
          </a:p>
        </p:txBody>
      </p:sp>
    </p:spTree>
    <p:extLst>
      <p:ext uri="{BB962C8B-B14F-4D97-AF65-F5344CB8AC3E}">
        <p14:creationId xmlns:p14="http://schemas.microsoft.com/office/powerpoint/2010/main" val="3054032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081421" y="2278913"/>
            <a:ext cx="26112371" cy="8273416"/>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2081421" y="11394520"/>
            <a:ext cx="26112371" cy="27158594"/>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2081421" y="39672756"/>
            <a:ext cx="6811923" cy="2278904"/>
          </a:xfrm>
          <a:prstGeom prst="rect">
            <a:avLst/>
          </a:prstGeom>
        </p:spPr>
        <p:txBody>
          <a:bodyPr vert="horz" lIns="91440" tIns="45720" rIns="91440" bIns="45720" rtlCol="0" anchor="ctr"/>
          <a:lstStyle>
            <a:lvl1pPr algn="l">
              <a:defRPr sz="3973">
                <a:solidFill>
                  <a:schemeClr val="tx1">
                    <a:tint val="75000"/>
                  </a:schemeClr>
                </a:solidFill>
              </a:defRPr>
            </a:lvl1pPr>
          </a:lstStyle>
          <a:p>
            <a:fld id="{BB5FB9E8-2D8A-4B3C-A711-7A68E5DC2B21}" type="datetimeFigureOut">
              <a:rPr lang="en-US" smtClean="0"/>
              <a:t>1/24/2023</a:t>
            </a:fld>
            <a:endParaRPr lang="en-US"/>
          </a:p>
        </p:txBody>
      </p:sp>
      <p:sp>
        <p:nvSpPr>
          <p:cNvPr id="5" name="Footer Placeholder 4"/>
          <p:cNvSpPr>
            <a:spLocks noGrp="1"/>
          </p:cNvSpPr>
          <p:nvPr>
            <p:ph type="ftr" sz="quarter" idx="3"/>
          </p:nvPr>
        </p:nvSpPr>
        <p:spPr>
          <a:xfrm>
            <a:off x="10028665" y="39672756"/>
            <a:ext cx="10217884" cy="2278904"/>
          </a:xfrm>
          <a:prstGeom prst="rect">
            <a:avLst/>
          </a:prstGeom>
        </p:spPr>
        <p:txBody>
          <a:bodyPr vert="horz" lIns="91440" tIns="45720" rIns="91440" bIns="45720" rtlCol="0" anchor="ctr"/>
          <a:lstStyle>
            <a:lvl1pPr algn="ctr">
              <a:defRPr sz="3973">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1381869" y="39672756"/>
            <a:ext cx="6811923" cy="2278904"/>
          </a:xfrm>
          <a:prstGeom prst="rect">
            <a:avLst/>
          </a:prstGeom>
        </p:spPr>
        <p:txBody>
          <a:bodyPr vert="horz" lIns="91440" tIns="45720" rIns="91440" bIns="45720" rtlCol="0" anchor="ctr"/>
          <a:lstStyle>
            <a:lvl1pPr algn="r">
              <a:defRPr sz="3973">
                <a:solidFill>
                  <a:schemeClr val="tx1">
                    <a:tint val="75000"/>
                  </a:schemeClr>
                </a:solidFill>
              </a:defRPr>
            </a:lvl1pPr>
          </a:lstStyle>
          <a:p>
            <a:fld id="{0427F8FA-39D1-45A7-ACBB-FC5D54E4DBBE}" type="slidenum">
              <a:rPr lang="en-US" smtClean="0"/>
              <a:t>‹N°›</a:t>
            </a:fld>
            <a:endParaRPr lang="en-US"/>
          </a:p>
        </p:txBody>
      </p:sp>
    </p:spTree>
    <p:extLst>
      <p:ext uri="{BB962C8B-B14F-4D97-AF65-F5344CB8AC3E}">
        <p14:creationId xmlns:p14="http://schemas.microsoft.com/office/powerpoint/2010/main" val="313080759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3027487" rtl="0" eaLnBrk="1" latinLnBrk="0" hangingPunct="1">
        <a:lnSpc>
          <a:spcPct val="90000"/>
        </a:lnSpc>
        <a:spcBef>
          <a:spcPct val="0"/>
        </a:spcBef>
        <a:buNone/>
        <a:defRPr sz="14568" kern="1200">
          <a:solidFill>
            <a:schemeClr val="tx1"/>
          </a:solidFill>
          <a:latin typeface="+mj-lt"/>
          <a:ea typeface="+mj-ea"/>
          <a:cs typeface="+mj-cs"/>
        </a:defRPr>
      </a:lvl1pPr>
    </p:titleStyle>
    <p:bodyStyle>
      <a:lvl1pPr marL="756872" indent="-756872" algn="l" defTabSz="3027487" rtl="0" eaLnBrk="1" latinLnBrk="0" hangingPunct="1">
        <a:lnSpc>
          <a:spcPct val="90000"/>
        </a:lnSpc>
        <a:spcBef>
          <a:spcPts val="3311"/>
        </a:spcBef>
        <a:buFont typeface="Arial" panose="020B0604020202020204" pitchFamily="34" charset="0"/>
        <a:buChar char="•"/>
        <a:defRPr sz="9271" kern="1200">
          <a:solidFill>
            <a:schemeClr val="tx1"/>
          </a:solidFill>
          <a:latin typeface="+mn-lt"/>
          <a:ea typeface="+mn-ea"/>
          <a:cs typeface="+mn-cs"/>
        </a:defRPr>
      </a:lvl1pPr>
      <a:lvl2pPr marL="2270615" indent="-756872" algn="l" defTabSz="3027487" rtl="0" eaLnBrk="1" latinLnBrk="0" hangingPunct="1">
        <a:lnSpc>
          <a:spcPct val="90000"/>
        </a:lnSpc>
        <a:spcBef>
          <a:spcPts val="1655"/>
        </a:spcBef>
        <a:buFont typeface="Arial" panose="020B0604020202020204" pitchFamily="34" charset="0"/>
        <a:buChar char="•"/>
        <a:defRPr sz="7946" kern="1200">
          <a:solidFill>
            <a:schemeClr val="tx1"/>
          </a:solidFill>
          <a:latin typeface="+mn-lt"/>
          <a:ea typeface="+mn-ea"/>
          <a:cs typeface="+mn-cs"/>
        </a:defRPr>
      </a:lvl2pPr>
      <a:lvl3pPr marL="3784359" indent="-756872" algn="l" defTabSz="3027487" rtl="0" eaLnBrk="1" latinLnBrk="0" hangingPunct="1">
        <a:lnSpc>
          <a:spcPct val="90000"/>
        </a:lnSpc>
        <a:spcBef>
          <a:spcPts val="1655"/>
        </a:spcBef>
        <a:buFont typeface="Arial" panose="020B0604020202020204" pitchFamily="34" charset="0"/>
        <a:buChar char="•"/>
        <a:defRPr sz="6622" kern="1200">
          <a:solidFill>
            <a:schemeClr val="tx1"/>
          </a:solidFill>
          <a:latin typeface="+mn-lt"/>
          <a:ea typeface="+mn-ea"/>
          <a:cs typeface="+mn-cs"/>
        </a:defRPr>
      </a:lvl3pPr>
      <a:lvl4pPr marL="5298102"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4pPr>
      <a:lvl5pPr marL="6811846"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5pPr>
      <a:lvl6pPr marL="8325589"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6pPr>
      <a:lvl7pPr marL="9839333"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7pPr>
      <a:lvl8pPr marL="11353076"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8pPr>
      <a:lvl9pPr marL="12866820"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9pPr>
    </p:bodyStyle>
    <p:otherStyle>
      <a:defPPr>
        <a:defRPr lang="en-US"/>
      </a:defPPr>
      <a:lvl1pPr marL="0" algn="l" defTabSz="3027487" rtl="0" eaLnBrk="1" latinLnBrk="0" hangingPunct="1">
        <a:defRPr sz="5960" kern="1200">
          <a:solidFill>
            <a:schemeClr val="tx1"/>
          </a:solidFill>
          <a:latin typeface="+mn-lt"/>
          <a:ea typeface="+mn-ea"/>
          <a:cs typeface="+mn-cs"/>
        </a:defRPr>
      </a:lvl1pPr>
      <a:lvl2pPr marL="1513743" algn="l" defTabSz="3027487" rtl="0" eaLnBrk="1" latinLnBrk="0" hangingPunct="1">
        <a:defRPr sz="5960" kern="1200">
          <a:solidFill>
            <a:schemeClr val="tx1"/>
          </a:solidFill>
          <a:latin typeface="+mn-lt"/>
          <a:ea typeface="+mn-ea"/>
          <a:cs typeface="+mn-cs"/>
        </a:defRPr>
      </a:lvl2pPr>
      <a:lvl3pPr marL="3027487" algn="l" defTabSz="3027487" rtl="0" eaLnBrk="1" latinLnBrk="0" hangingPunct="1">
        <a:defRPr sz="5960" kern="1200">
          <a:solidFill>
            <a:schemeClr val="tx1"/>
          </a:solidFill>
          <a:latin typeface="+mn-lt"/>
          <a:ea typeface="+mn-ea"/>
          <a:cs typeface="+mn-cs"/>
        </a:defRPr>
      </a:lvl3pPr>
      <a:lvl4pPr marL="4541230" algn="l" defTabSz="3027487" rtl="0" eaLnBrk="1" latinLnBrk="0" hangingPunct="1">
        <a:defRPr sz="5960" kern="1200">
          <a:solidFill>
            <a:schemeClr val="tx1"/>
          </a:solidFill>
          <a:latin typeface="+mn-lt"/>
          <a:ea typeface="+mn-ea"/>
          <a:cs typeface="+mn-cs"/>
        </a:defRPr>
      </a:lvl4pPr>
      <a:lvl5pPr marL="6054974" algn="l" defTabSz="3027487" rtl="0" eaLnBrk="1" latinLnBrk="0" hangingPunct="1">
        <a:defRPr sz="5960" kern="1200">
          <a:solidFill>
            <a:schemeClr val="tx1"/>
          </a:solidFill>
          <a:latin typeface="+mn-lt"/>
          <a:ea typeface="+mn-ea"/>
          <a:cs typeface="+mn-cs"/>
        </a:defRPr>
      </a:lvl5pPr>
      <a:lvl6pPr marL="7568717" algn="l" defTabSz="3027487" rtl="0" eaLnBrk="1" latinLnBrk="0" hangingPunct="1">
        <a:defRPr sz="5960" kern="1200">
          <a:solidFill>
            <a:schemeClr val="tx1"/>
          </a:solidFill>
          <a:latin typeface="+mn-lt"/>
          <a:ea typeface="+mn-ea"/>
          <a:cs typeface="+mn-cs"/>
        </a:defRPr>
      </a:lvl6pPr>
      <a:lvl7pPr marL="9082461" algn="l" defTabSz="3027487" rtl="0" eaLnBrk="1" latinLnBrk="0" hangingPunct="1">
        <a:defRPr sz="5960" kern="1200">
          <a:solidFill>
            <a:schemeClr val="tx1"/>
          </a:solidFill>
          <a:latin typeface="+mn-lt"/>
          <a:ea typeface="+mn-ea"/>
          <a:cs typeface="+mn-cs"/>
        </a:defRPr>
      </a:lvl7pPr>
      <a:lvl8pPr marL="10596204" algn="l" defTabSz="3027487" rtl="0" eaLnBrk="1" latinLnBrk="0" hangingPunct="1">
        <a:defRPr sz="5960" kern="1200">
          <a:solidFill>
            <a:schemeClr val="tx1"/>
          </a:solidFill>
          <a:latin typeface="+mn-lt"/>
          <a:ea typeface="+mn-ea"/>
          <a:cs typeface="+mn-cs"/>
        </a:defRPr>
      </a:lvl8pPr>
      <a:lvl9pPr marL="12109948" algn="l" defTabSz="3027487" rtl="0" eaLnBrk="1" latinLnBrk="0" hangingPunct="1">
        <a:defRPr sz="59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jpeg"/><Relationship Id="rId7" Type="http://schemas.openxmlformats.org/officeDocument/2006/relationships/image" Target="../media/image5.jp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 name="Image 3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0629" y="962877"/>
            <a:ext cx="7534822" cy="3771397"/>
          </a:xfrm>
          <a:prstGeom prst="rect">
            <a:avLst/>
          </a:prstGeom>
        </p:spPr>
      </p:pic>
      <p:sp>
        <p:nvSpPr>
          <p:cNvPr id="4" name="Text Box 122"/>
          <p:cNvSpPr txBox="1">
            <a:spLocks noChangeArrowheads="1"/>
          </p:cNvSpPr>
          <p:nvPr/>
        </p:nvSpPr>
        <p:spPr bwMode="auto">
          <a:xfrm>
            <a:off x="6302666" y="692182"/>
            <a:ext cx="18138272" cy="42460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68196" tIns="420489" rIns="168196" bIns="420489" anchor="ctr" anchorCtr="0">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en-US" sz="7358" b="1" dirty="0">
                <a:solidFill>
                  <a:srgbClr val="186378"/>
                </a:solidFill>
                <a:latin typeface="+mn-lt"/>
              </a:rPr>
              <a:t>Mass appraisal without statistical estimation: a simplified comparable sales approach based on a spatiotemporal matrix</a:t>
            </a:r>
            <a:r>
              <a:rPr lang="en-US" sz="7358" b="1" baseline="30000" dirty="0">
                <a:solidFill>
                  <a:srgbClr val="186378"/>
                </a:solidFill>
                <a:highlight>
                  <a:srgbClr val="FFFF00"/>
                </a:highlight>
                <a:latin typeface="+mn-lt"/>
              </a:rPr>
              <a:t>9</a:t>
            </a:r>
          </a:p>
        </p:txBody>
      </p:sp>
      <p:sp>
        <p:nvSpPr>
          <p:cNvPr id="5" name="Text Box 123"/>
          <p:cNvSpPr txBox="1">
            <a:spLocks noChangeArrowheads="1"/>
          </p:cNvSpPr>
          <p:nvPr/>
        </p:nvSpPr>
        <p:spPr bwMode="auto">
          <a:xfrm>
            <a:off x="4458390" y="4169953"/>
            <a:ext cx="21419343" cy="21024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68196" tIns="168196" rIns="168196" bIns="168196" anchor="ctr" anchorCtr="0"/>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en-US" sz="4415" dirty="0">
                <a:solidFill>
                  <a:srgbClr val="186378"/>
                </a:solidFill>
                <a:latin typeface="+mn-lt"/>
              </a:rPr>
              <a:t>Sonia </a:t>
            </a:r>
            <a:r>
              <a:rPr lang="en-US" sz="4415" dirty="0" err="1">
                <a:solidFill>
                  <a:srgbClr val="186378"/>
                </a:solidFill>
                <a:latin typeface="+mn-lt"/>
              </a:rPr>
              <a:t>Yousfi</a:t>
            </a:r>
            <a:r>
              <a:rPr lang="en-US" sz="4415" dirty="0">
                <a:solidFill>
                  <a:srgbClr val="186378"/>
                </a:solidFill>
                <a:latin typeface="+mn-lt"/>
              </a:rPr>
              <a:t>, PhD </a:t>
            </a:r>
            <a:r>
              <a:rPr lang="en-US" sz="4415" dirty="0" err="1">
                <a:solidFill>
                  <a:srgbClr val="186378"/>
                </a:solidFill>
                <a:latin typeface="+mn-lt"/>
              </a:rPr>
              <a:t>Cand</a:t>
            </a:r>
            <a:r>
              <a:rPr lang="en-US" sz="4415" dirty="0">
                <a:solidFill>
                  <a:srgbClr val="186378"/>
                </a:solidFill>
                <a:latin typeface="+mn-lt"/>
              </a:rPr>
              <a:t>.</a:t>
            </a:r>
            <a:r>
              <a:rPr lang="en-US" sz="4415" baseline="30000" dirty="0">
                <a:solidFill>
                  <a:srgbClr val="186378"/>
                </a:solidFill>
                <a:latin typeface="+mn-lt"/>
              </a:rPr>
              <a:t>§</a:t>
            </a:r>
            <a:r>
              <a:rPr lang="en-US" sz="4415" dirty="0">
                <a:solidFill>
                  <a:srgbClr val="186378"/>
                </a:solidFill>
                <a:latin typeface="+mn-lt"/>
              </a:rPr>
              <a:t>; Jean </a:t>
            </a:r>
            <a:r>
              <a:rPr lang="en-US" sz="4415" dirty="0" err="1">
                <a:solidFill>
                  <a:srgbClr val="186378"/>
                </a:solidFill>
                <a:latin typeface="+mn-lt"/>
              </a:rPr>
              <a:t>Dubé</a:t>
            </a:r>
            <a:r>
              <a:rPr lang="en-US" sz="4415" dirty="0">
                <a:solidFill>
                  <a:srgbClr val="186378"/>
                </a:solidFill>
                <a:latin typeface="+mn-lt"/>
              </a:rPr>
              <a:t>, Prof.</a:t>
            </a:r>
            <a:r>
              <a:rPr lang="en-US" sz="4415" baseline="30000" dirty="0">
                <a:solidFill>
                  <a:srgbClr val="186378"/>
                </a:solidFill>
              </a:rPr>
              <a:t> ¤</a:t>
            </a:r>
            <a:r>
              <a:rPr lang="en-US" sz="4415" dirty="0">
                <a:solidFill>
                  <a:srgbClr val="186378"/>
                </a:solidFill>
                <a:latin typeface="+mn-lt"/>
              </a:rPr>
              <a:t>; Diego </a:t>
            </a:r>
            <a:r>
              <a:rPr lang="en-US" sz="4415" dirty="0" err="1">
                <a:solidFill>
                  <a:srgbClr val="186378"/>
                </a:solidFill>
                <a:latin typeface="+mn-lt"/>
              </a:rPr>
              <a:t>Legros</a:t>
            </a:r>
            <a:r>
              <a:rPr lang="en-US" sz="4415" dirty="0">
                <a:solidFill>
                  <a:srgbClr val="186378"/>
                </a:solidFill>
                <a:latin typeface="+mn-lt"/>
              </a:rPr>
              <a:t>, </a:t>
            </a:r>
            <a:r>
              <a:rPr lang="en-US" sz="4415" dirty="0">
                <a:solidFill>
                  <a:srgbClr val="186378"/>
                </a:solidFill>
                <a:latin typeface="+mn-lt"/>
                <a:cs typeface="Arial" panose="020B0604020202020204" pitchFamily="34" charset="0"/>
              </a:rPr>
              <a:t>Prof</a:t>
            </a:r>
            <a:r>
              <a:rPr lang="en-US" sz="4415" dirty="0">
                <a:solidFill>
                  <a:srgbClr val="186378"/>
                </a:solidFill>
              </a:rPr>
              <a:t>.</a:t>
            </a:r>
            <a:r>
              <a:rPr lang="en-US" sz="4415" baseline="30000" dirty="0">
                <a:solidFill>
                  <a:srgbClr val="186378"/>
                </a:solidFill>
              </a:rPr>
              <a:t> §</a:t>
            </a:r>
            <a:r>
              <a:rPr lang="en-US" sz="4415" dirty="0">
                <a:solidFill>
                  <a:srgbClr val="186378"/>
                </a:solidFill>
                <a:latin typeface="+mn-lt"/>
              </a:rPr>
              <a:t>; </a:t>
            </a:r>
            <a:r>
              <a:rPr lang="en-US" sz="4415" dirty="0" err="1">
                <a:solidFill>
                  <a:srgbClr val="186378"/>
                </a:solidFill>
                <a:latin typeface="+mn-lt"/>
              </a:rPr>
              <a:t>Sotirios</a:t>
            </a:r>
            <a:r>
              <a:rPr lang="en-US" sz="4415" dirty="0">
                <a:solidFill>
                  <a:srgbClr val="186378"/>
                </a:solidFill>
                <a:latin typeface="+mn-lt"/>
              </a:rPr>
              <a:t> </a:t>
            </a:r>
            <a:r>
              <a:rPr lang="en-US" sz="4415" dirty="0" err="1">
                <a:solidFill>
                  <a:srgbClr val="186378"/>
                </a:solidFill>
                <a:latin typeface="+mn-lt"/>
              </a:rPr>
              <a:t>Thanos</a:t>
            </a:r>
            <a:r>
              <a:rPr lang="en-US" sz="4415" dirty="0">
                <a:solidFill>
                  <a:srgbClr val="186378"/>
                </a:solidFill>
                <a:latin typeface="+mn-lt"/>
              </a:rPr>
              <a:t>, LECT</a:t>
            </a:r>
            <a:r>
              <a:rPr lang="en-US" sz="4415" baseline="30000" dirty="0">
                <a:solidFill>
                  <a:srgbClr val="186378"/>
                </a:solidFill>
              </a:rPr>
              <a:t>¥</a:t>
            </a:r>
            <a:endParaRPr lang="en-US" sz="4415" baseline="30000" dirty="0">
              <a:solidFill>
                <a:srgbClr val="186378"/>
              </a:solidFill>
              <a:latin typeface="+mn-lt"/>
            </a:endParaRPr>
          </a:p>
          <a:p>
            <a:pPr algn="ctr" eaLnBrk="1" hangingPunct="1"/>
            <a:r>
              <a:rPr lang="en-US" sz="4415" baseline="30000" dirty="0">
                <a:solidFill>
                  <a:srgbClr val="186378"/>
                </a:solidFill>
              </a:rPr>
              <a:t>§</a:t>
            </a:r>
            <a:r>
              <a:rPr lang="en-US" sz="4415" dirty="0" err="1">
                <a:solidFill>
                  <a:srgbClr val="186378"/>
                </a:solidFill>
                <a:latin typeface="+mn-lt"/>
              </a:rPr>
              <a:t>Université</a:t>
            </a:r>
            <a:r>
              <a:rPr lang="en-US" sz="4415" dirty="0">
                <a:solidFill>
                  <a:srgbClr val="186378"/>
                </a:solidFill>
                <a:latin typeface="+mn-lt"/>
              </a:rPr>
              <a:t> de Bourgogne, </a:t>
            </a:r>
            <a:r>
              <a:rPr lang="en-US" sz="4415" baseline="30000" dirty="0">
                <a:solidFill>
                  <a:srgbClr val="186378"/>
                </a:solidFill>
              </a:rPr>
              <a:t>¤</a:t>
            </a:r>
            <a:r>
              <a:rPr lang="en-US" sz="4415" dirty="0" err="1">
                <a:solidFill>
                  <a:srgbClr val="186378"/>
                </a:solidFill>
                <a:latin typeface="+mn-lt"/>
              </a:rPr>
              <a:t>Université</a:t>
            </a:r>
            <a:r>
              <a:rPr lang="en-US" sz="4800" dirty="0"/>
              <a:t> </a:t>
            </a:r>
            <a:r>
              <a:rPr lang="en-US" sz="4415" dirty="0">
                <a:solidFill>
                  <a:srgbClr val="186378"/>
                </a:solidFill>
                <a:latin typeface="+mn-lt"/>
              </a:rPr>
              <a:t>Laval, </a:t>
            </a:r>
            <a:r>
              <a:rPr lang="en-US" sz="4415" baseline="30000" dirty="0">
                <a:solidFill>
                  <a:srgbClr val="186378"/>
                </a:solidFill>
              </a:rPr>
              <a:t>¥ </a:t>
            </a:r>
            <a:r>
              <a:rPr lang="en-US" sz="4415" dirty="0">
                <a:solidFill>
                  <a:srgbClr val="186378"/>
                </a:solidFill>
                <a:latin typeface="+mn-lt"/>
                <a:cs typeface="Arial" panose="020B0604020202020204" pitchFamily="34" charset="0"/>
              </a:rPr>
              <a:t>University of Manchester</a:t>
            </a:r>
          </a:p>
        </p:txBody>
      </p:sp>
      <p:sp>
        <p:nvSpPr>
          <p:cNvPr id="6" name="TextBox 5"/>
          <p:cNvSpPr txBox="1"/>
          <p:nvPr/>
        </p:nvSpPr>
        <p:spPr>
          <a:xfrm>
            <a:off x="1443202" y="40860346"/>
            <a:ext cx="13076469" cy="1943417"/>
          </a:xfrm>
          <a:prstGeom prst="rect">
            <a:avLst/>
          </a:prstGeom>
          <a:noFill/>
          <a:ln>
            <a:noFill/>
          </a:ln>
        </p:spPr>
        <p:txBody>
          <a:bodyPr wrap="square" rtlCol="0">
            <a:spAutoFit/>
          </a:bodyPr>
          <a:lstStyle/>
          <a:p>
            <a:r>
              <a:rPr lang="en-US" sz="2943" dirty="0">
                <a:solidFill>
                  <a:srgbClr val="186378"/>
                </a:solidFill>
              </a:rPr>
              <a:t>Sonia </a:t>
            </a:r>
            <a:r>
              <a:rPr lang="en-US" sz="2943" dirty="0" err="1">
                <a:solidFill>
                  <a:srgbClr val="186378"/>
                </a:solidFill>
              </a:rPr>
              <a:t>Yousfi</a:t>
            </a:r>
            <a:endParaRPr lang="en-US" sz="2943" dirty="0">
              <a:solidFill>
                <a:srgbClr val="186378"/>
              </a:solidFill>
            </a:endParaRPr>
          </a:p>
          <a:p>
            <a:r>
              <a:rPr lang="en-US" sz="2943" dirty="0" err="1">
                <a:solidFill>
                  <a:srgbClr val="186378"/>
                </a:solidFill>
              </a:rPr>
              <a:t>Laboratoire</a:t>
            </a:r>
            <a:r>
              <a:rPr lang="en-US" sz="2943" dirty="0">
                <a:solidFill>
                  <a:srgbClr val="186378"/>
                </a:solidFill>
              </a:rPr>
              <a:t> </a:t>
            </a:r>
            <a:r>
              <a:rPr lang="en-US" sz="2943" dirty="0" err="1">
                <a:solidFill>
                  <a:srgbClr val="186378"/>
                </a:solidFill>
              </a:rPr>
              <a:t>d’Économie</a:t>
            </a:r>
            <a:r>
              <a:rPr lang="en-US" sz="2943" dirty="0">
                <a:solidFill>
                  <a:srgbClr val="186378"/>
                </a:solidFill>
              </a:rPr>
              <a:t> de Dijon</a:t>
            </a:r>
          </a:p>
          <a:p>
            <a:r>
              <a:rPr lang="en-US" sz="2943" dirty="0">
                <a:solidFill>
                  <a:srgbClr val="186378"/>
                </a:solidFill>
              </a:rPr>
              <a:t>Email: </a:t>
            </a:r>
            <a:r>
              <a:rPr lang="en-US" sz="3200" dirty="0"/>
              <a:t>sonia.yousfi@u-bourgogne.fr</a:t>
            </a:r>
            <a:endParaRPr lang="en-US" sz="2943" dirty="0">
              <a:solidFill>
                <a:srgbClr val="186378"/>
              </a:solidFill>
            </a:endParaRPr>
          </a:p>
          <a:p>
            <a:r>
              <a:rPr lang="en-US" sz="2943" dirty="0">
                <a:solidFill>
                  <a:srgbClr val="186378"/>
                </a:solidFill>
              </a:rPr>
              <a:t>Website: ledi.u-bourgogne.fr</a:t>
            </a:r>
          </a:p>
        </p:txBody>
      </p:sp>
      <p:sp>
        <p:nvSpPr>
          <p:cNvPr id="7" name="TextBox 6"/>
          <p:cNvSpPr txBox="1"/>
          <p:nvPr/>
        </p:nvSpPr>
        <p:spPr>
          <a:xfrm>
            <a:off x="1443202" y="40075059"/>
            <a:ext cx="2565580" cy="941476"/>
          </a:xfrm>
          <a:prstGeom prst="rect">
            <a:avLst/>
          </a:prstGeom>
          <a:noFill/>
          <a:ln>
            <a:noFill/>
          </a:ln>
        </p:spPr>
        <p:txBody>
          <a:bodyPr wrap="square" rtlCol="0">
            <a:spAutoFit/>
          </a:bodyPr>
          <a:lstStyle/>
          <a:p>
            <a:r>
              <a:rPr lang="en-US" sz="5518" b="1" dirty="0">
                <a:solidFill>
                  <a:srgbClr val="186378"/>
                </a:solidFill>
              </a:rPr>
              <a:t>Contact</a:t>
            </a:r>
          </a:p>
        </p:txBody>
      </p:sp>
      <p:sp>
        <p:nvSpPr>
          <p:cNvPr id="8" name="TextBox 7"/>
          <p:cNvSpPr txBox="1"/>
          <p:nvPr/>
        </p:nvSpPr>
        <p:spPr>
          <a:xfrm>
            <a:off x="15578749" y="38042245"/>
            <a:ext cx="13749576" cy="3126413"/>
          </a:xfrm>
          <a:prstGeom prst="rect">
            <a:avLst/>
          </a:prstGeom>
          <a:noFill/>
          <a:ln>
            <a:noFill/>
          </a:ln>
        </p:spPr>
        <p:txBody>
          <a:bodyPr wrap="square" tIns="84098" bIns="84098" numCol="1" spcCol="457200" rtlCol="0">
            <a:noAutofit/>
          </a:bodyPr>
          <a:lstStyle/>
          <a:p>
            <a:pPr marL="342900" indent="-342900">
              <a:buFont typeface="+mj-lt"/>
              <a:buAutoNum type="arabicPeriod"/>
            </a:pPr>
            <a:endParaRPr lang="en-US" sz="1600" dirty="0"/>
          </a:p>
          <a:p>
            <a:pPr marL="342900" indent="-342900">
              <a:buFont typeface="+mj-lt"/>
              <a:buAutoNum type="arabicPeriod"/>
            </a:pPr>
            <a:r>
              <a:rPr lang="en-US" dirty="0"/>
              <a:t>Des </a:t>
            </a:r>
            <a:r>
              <a:rPr lang="en-US" dirty="0" err="1"/>
              <a:t>Rosiers</a:t>
            </a:r>
            <a:r>
              <a:rPr lang="en-US" dirty="0"/>
              <a:t> F, </a:t>
            </a:r>
            <a:r>
              <a:rPr lang="en-US" dirty="0" err="1"/>
              <a:t>Lagana</a:t>
            </a:r>
            <a:r>
              <a:rPr lang="en-US" dirty="0"/>
              <a:t> A, </a:t>
            </a:r>
            <a:r>
              <a:rPr lang="en-US" dirty="0" err="1"/>
              <a:t>Thériault</a:t>
            </a:r>
            <a:r>
              <a:rPr lang="en-US" dirty="0"/>
              <a:t> M, Beaudoin M (1996) Shopping centers and house values: an empirical investigation. J Prop </a:t>
            </a:r>
            <a:r>
              <a:rPr lang="en-US" dirty="0" err="1"/>
              <a:t>Valuat</a:t>
            </a:r>
            <a:r>
              <a:rPr lang="en-US" dirty="0"/>
              <a:t> Invest 14(4):41–63</a:t>
            </a:r>
          </a:p>
          <a:p>
            <a:pPr marL="342900" indent="-342900">
              <a:buFont typeface="+mj-lt"/>
              <a:buAutoNum type="arabicPeriod"/>
            </a:pPr>
            <a:r>
              <a:rPr lang="en-US" dirty="0"/>
              <a:t>Des </a:t>
            </a:r>
            <a:r>
              <a:rPr lang="en-US" dirty="0" err="1"/>
              <a:t>Rosiers</a:t>
            </a:r>
            <a:r>
              <a:rPr lang="en-US" dirty="0"/>
              <a:t> F, </a:t>
            </a:r>
            <a:r>
              <a:rPr lang="en-US" dirty="0" err="1"/>
              <a:t>Lagana</a:t>
            </a:r>
            <a:r>
              <a:rPr lang="en-US" dirty="0"/>
              <a:t> A, </a:t>
            </a:r>
            <a:r>
              <a:rPr lang="en-US" dirty="0" err="1"/>
              <a:t>Thériault</a:t>
            </a:r>
            <a:r>
              <a:rPr lang="en-US" dirty="0"/>
              <a:t> M (2001) Size and proximity effects of primary schools on surrounding house values. J Prop Res 18(2):1–20</a:t>
            </a:r>
          </a:p>
          <a:p>
            <a:pPr marL="342900" indent="-342900">
              <a:buFont typeface="+mj-lt"/>
              <a:buAutoNum type="arabicPeriod"/>
            </a:pPr>
            <a:r>
              <a:rPr lang="en-US" dirty="0" err="1"/>
              <a:t>Dubé</a:t>
            </a:r>
            <a:r>
              <a:rPr lang="en-US" dirty="0"/>
              <a:t> J, </a:t>
            </a:r>
            <a:r>
              <a:rPr lang="en-US" dirty="0" err="1"/>
              <a:t>Legros</a:t>
            </a:r>
            <a:r>
              <a:rPr lang="en-US" dirty="0"/>
              <a:t> D (2013) Dealing with spatial data pooled over time in statistical models. Lett Spat </a:t>
            </a:r>
            <a:r>
              <a:rPr lang="en-US" dirty="0" err="1"/>
              <a:t>Resour</a:t>
            </a:r>
            <a:r>
              <a:rPr lang="en-US" dirty="0"/>
              <a:t> Sci 6(1):1–18</a:t>
            </a:r>
          </a:p>
          <a:p>
            <a:pPr marL="342900" indent="-342900">
              <a:buFont typeface="+mj-lt"/>
              <a:buAutoNum type="arabicPeriod"/>
            </a:pPr>
            <a:r>
              <a:rPr lang="en-US" dirty="0" err="1"/>
              <a:t>Dubé</a:t>
            </a:r>
            <a:r>
              <a:rPr lang="en-US" dirty="0"/>
              <a:t> J, </a:t>
            </a:r>
            <a:r>
              <a:rPr lang="en-US" dirty="0" err="1"/>
              <a:t>Legros</a:t>
            </a:r>
            <a:r>
              <a:rPr lang="en-US" dirty="0"/>
              <a:t> D, </a:t>
            </a:r>
            <a:r>
              <a:rPr lang="en-US" dirty="0" err="1"/>
              <a:t>Thanos</a:t>
            </a:r>
            <a:r>
              <a:rPr lang="en-US" dirty="0"/>
              <a:t> S (2018) Past price “memory” in the housing market: testing the performance of different </a:t>
            </a:r>
            <a:r>
              <a:rPr lang="en-US" dirty="0" err="1"/>
              <a:t>spatio</a:t>
            </a:r>
            <a:r>
              <a:rPr lang="en-US" dirty="0"/>
              <a:t>-temporal specifications. Spat Econ Anal 13(1):118–138</a:t>
            </a:r>
          </a:p>
          <a:p>
            <a:pPr marL="342900" indent="-342900">
              <a:buFont typeface="+mj-lt"/>
              <a:buAutoNum type="arabicPeriod"/>
            </a:pPr>
            <a:r>
              <a:rPr lang="en-US" dirty="0"/>
              <a:t>Krause A, </a:t>
            </a:r>
            <a:r>
              <a:rPr lang="en-US" dirty="0" err="1"/>
              <a:t>Kummerow</a:t>
            </a:r>
            <a:r>
              <a:rPr lang="en-US" dirty="0"/>
              <a:t> M (2011) An iterative approach to minimizing valuation errors using an automated comparable sales model. J Prop Tax Assess Adm 8:39–52</a:t>
            </a:r>
          </a:p>
          <a:p>
            <a:pPr marL="342900" indent="-342900">
              <a:buFont typeface="+mj-lt"/>
              <a:buAutoNum type="arabicPeriod"/>
            </a:pPr>
            <a:r>
              <a:rPr lang="en-US" dirty="0" err="1"/>
              <a:t>Pagourtzi</a:t>
            </a:r>
            <a:r>
              <a:rPr lang="en-US" dirty="0"/>
              <a:t> E, </a:t>
            </a:r>
            <a:r>
              <a:rPr lang="en-US" dirty="0" err="1"/>
              <a:t>Assimakopoulos</a:t>
            </a:r>
            <a:r>
              <a:rPr lang="en-US" dirty="0"/>
              <a:t> V, </a:t>
            </a:r>
            <a:r>
              <a:rPr lang="en-US" dirty="0" err="1"/>
              <a:t>Hatzichristos</a:t>
            </a:r>
            <a:r>
              <a:rPr lang="en-US" dirty="0"/>
              <a:t> T, French N (2003) Real estate appraisal: a review of valuation methods. J Prop Invest Finance 21(4):383–401</a:t>
            </a:r>
          </a:p>
          <a:p>
            <a:pPr marL="342900" indent="-342900">
              <a:buFont typeface="+mj-lt"/>
              <a:buAutoNum type="arabicPeriod"/>
            </a:pPr>
            <a:r>
              <a:rPr lang="en-US" dirty="0"/>
              <a:t>Rosenbaum PR, Rubin DB (1983) The central role of the propensity score in observational studies for causal effects. </a:t>
            </a:r>
            <a:r>
              <a:rPr lang="en-US" dirty="0" err="1"/>
              <a:t>Biometrika</a:t>
            </a:r>
            <a:r>
              <a:rPr lang="en-US" dirty="0"/>
              <a:t> 70:41–55  </a:t>
            </a:r>
          </a:p>
          <a:p>
            <a:pPr marL="342900" indent="-342900">
              <a:buFont typeface="+mj-lt"/>
              <a:buAutoNum type="arabicPeriod"/>
            </a:pPr>
            <a:r>
              <a:rPr lang="en-US" dirty="0" err="1"/>
              <a:t>Thanos</a:t>
            </a:r>
            <a:r>
              <a:rPr lang="en-US" dirty="0"/>
              <a:t> S, </a:t>
            </a:r>
            <a:r>
              <a:rPr lang="en-US" dirty="0" err="1"/>
              <a:t>Dubé</a:t>
            </a:r>
            <a:r>
              <a:rPr lang="en-US" dirty="0"/>
              <a:t> J, </a:t>
            </a:r>
            <a:r>
              <a:rPr lang="en-US" dirty="0" err="1"/>
              <a:t>Legros</a:t>
            </a:r>
            <a:r>
              <a:rPr lang="en-US" dirty="0"/>
              <a:t> D (2016) Putting time into space: the temporal coherence of spatial applications in the housing market. Reg Sci Urb Econ 58:78–88 </a:t>
            </a:r>
          </a:p>
          <a:p>
            <a:pPr marL="342900" indent="-342900">
              <a:buFont typeface="+mj-lt"/>
              <a:buAutoNum type="arabicPeriod"/>
            </a:pPr>
            <a:r>
              <a:rPr lang="en-US" dirty="0" err="1"/>
              <a:t>Yousfi</a:t>
            </a:r>
            <a:r>
              <a:rPr lang="en-US" dirty="0"/>
              <a:t>, S., </a:t>
            </a:r>
            <a:r>
              <a:rPr lang="en-US" dirty="0" err="1"/>
              <a:t>Legros</a:t>
            </a:r>
            <a:r>
              <a:rPr lang="en-US" dirty="0"/>
              <a:t>, D., </a:t>
            </a:r>
            <a:r>
              <a:rPr lang="en-US" dirty="0" err="1"/>
              <a:t>Dubé</a:t>
            </a:r>
            <a:r>
              <a:rPr lang="en-US" dirty="0"/>
              <a:t>, J., </a:t>
            </a:r>
            <a:r>
              <a:rPr lang="en-US" dirty="0" err="1"/>
              <a:t>Thanos</a:t>
            </a:r>
            <a:r>
              <a:rPr lang="en-US" dirty="0"/>
              <a:t>, S. (2020) Mass appraisal without statistical estimation: a simplified comparable sales approach based on a spatiotemporal matrix. The Annals of Regional Science, 64: 349–365.</a:t>
            </a:r>
          </a:p>
          <a:p>
            <a:endParaRPr lang="en-US" sz="1655" dirty="0"/>
          </a:p>
        </p:txBody>
      </p:sp>
      <p:sp>
        <p:nvSpPr>
          <p:cNvPr id="9" name="TextBox 8"/>
          <p:cNvSpPr txBox="1"/>
          <p:nvPr/>
        </p:nvSpPr>
        <p:spPr>
          <a:xfrm>
            <a:off x="15592660" y="37354624"/>
            <a:ext cx="3531354" cy="941476"/>
          </a:xfrm>
          <a:prstGeom prst="rect">
            <a:avLst/>
          </a:prstGeom>
          <a:noFill/>
          <a:ln>
            <a:noFill/>
          </a:ln>
        </p:spPr>
        <p:txBody>
          <a:bodyPr wrap="square" rtlCol="0">
            <a:spAutoFit/>
          </a:bodyPr>
          <a:lstStyle/>
          <a:p>
            <a:r>
              <a:rPr lang="en-US" sz="5518" b="1" dirty="0">
                <a:solidFill>
                  <a:srgbClr val="186378"/>
                </a:solidFill>
              </a:rPr>
              <a:t>References</a:t>
            </a:r>
          </a:p>
        </p:txBody>
      </p:sp>
      <p:sp>
        <p:nvSpPr>
          <p:cNvPr id="10" name="Text Box 189"/>
          <p:cNvSpPr txBox="1">
            <a:spLocks noChangeArrowheads="1"/>
          </p:cNvSpPr>
          <p:nvPr/>
        </p:nvSpPr>
        <p:spPr bwMode="auto">
          <a:xfrm>
            <a:off x="1085852" y="7538274"/>
            <a:ext cx="13631266" cy="5079436"/>
          </a:xfrm>
          <a:prstGeom prst="rect">
            <a:avLst/>
          </a:prstGeom>
          <a:solidFill>
            <a:schemeClr val="bg1"/>
          </a:solidFill>
          <a:ln w="12700">
            <a:solidFill>
              <a:srgbClr val="186378"/>
            </a:solidFill>
          </a:ln>
          <a:effectLst/>
        </p:spPr>
        <p:txBody>
          <a:bodyPr wrap="square" lIns="168196" tIns="168196" rIns="168196" bIns="168196">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algn="just" eaLnBrk="1" hangingPunct="1"/>
            <a:r>
              <a:rPr lang="en-US" sz="2800" dirty="0">
                <a:latin typeface="Calibri" pitchFamily="34" charset="0"/>
              </a:rPr>
              <a:t>For mass appraisal in real estate, the hedonic pricing method (HPM) tends to be most commonly used by academics, while the comparable sales approach (CSA) is mostly preferred by professionals. The CSA takes into account information on individual characteristics identifying similar complex goods, spatial proximity reflecting similar spatial amenities and temporal constraints by selecting past sales only.</a:t>
            </a:r>
          </a:p>
          <a:p>
            <a:pPr algn="just" eaLnBrk="1" hangingPunct="1"/>
            <a:r>
              <a:rPr lang="en-US" sz="2800" dirty="0">
                <a:latin typeface="Calibri" pitchFamily="34" charset="0"/>
              </a:rPr>
              <a:t>This paper shows how CSA is a constrained version of a spatial autoregressive model that can be implemented by simple matrix calculations. Using US transaction data, we compare CSA to “a-spatial” HPM results and conduct an out-of-sample exercise to gauge the prediction performance of the two approaches. </a:t>
            </a:r>
          </a:p>
          <a:p>
            <a:pPr algn="just" eaLnBrk="1" hangingPunct="1"/>
            <a:r>
              <a:rPr lang="en-US" sz="2800" dirty="0">
                <a:latin typeface="Calibri" pitchFamily="34" charset="0"/>
              </a:rPr>
              <a:t>The findings suggest that CSA is a very useful tool for mass appraisal, especially when the number of independent variables available is limited. </a:t>
            </a:r>
          </a:p>
        </p:txBody>
      </p:sp>
      <p:sp>
        <p:nvSpPr>
          <p:cNvPr id="11" name="Rectangle 10"/>
          <p:cNvSpPr/>
          <p:nvPr/>
        </p:nvSpPr>
        <p:spPr>
          <a:xfrm>
            <a:off x="1085861" y="6596798"/>
            <a:ext cx="13631265" cy="941476"/>
          </a:xfrm>
          <a:prstGeom prst="rect">
            <a:avLst/>
          </a:prstGeom>
          <a:solidFill>
            <a:srgbClr val="5AC8DF"/>
          </a:solidFill>
          <a:ln w="12700">
            <a:solidFill>
              <a:srgbClr val="186378"/>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en-US" sz="5518" b="1" dirty="0">
                <a:solidFill>
                  <a:schemeClr val="accent3">
                    <a:lumMod val="20000"/>
                    <a:lumOff val="80000"/>
                  </a:schemeClr>
                </a:solidFill>
              </a:rPr>
              <a:t>Abstract</a:t>
            </a:r>
          </a:p>
        </p:txBody>
      </p:sp>
      <p:sp>
        <p:nvSpPr>
          <p:cNvPr id="12" name="Text Box 194"/>
          <p:cNvSpPr txBox="1">
            <a:spLocks noChangeArrowheads="1"/>
          </p:cNvSpPr>
          <p:nvPr/>
        </p:nvSpPr>
        <p:spPr bwMode="auto">
          <a:xfrm>
            <a:off x="15592660" y="7437776"/>
            <a:ext cx="13721755" cy="5941211"/>
          </a:xfrm>
          <a:prstGeom prst="rect">
            <a:avLst/>
          </a:prstGeom>
          <a:solidFill>
            <a:schemeClr val="bg1"/>
          </a:solidFill>
          <a:ln w="12700">
            <a:solidFill>
              <a:srgbClr val="186378"/>
            </a:solidFill>
          </a:ln>
          <a:effectLst/>
        </p:spPr>
        <p:txBody>
          <a:bodyPr wrap="square" lIns="168196" tIns="168196" rIns="168196" bIns="168196">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marL="457200" indent="-457200" algn="just">
              <a:buFont typeface="Arial" panose="020B0604020202020204" pitchFamily="34" charset="0"/>
              <a:buChar char="•"/>
            </a:pPr>
            <a:r>
              <a:rPr lang="en-US" sz="2800" dirty="0">
                <a:latin typeface="+mn-lt"/>
              </a:rPr>
              <a:t>87.4% of the total out-of-sample observations available in 1998 (3828 transactions) have at least one spatiotemporal neighbor to </a:t>
            </a:r>
            <a:r>
              <a:rPr lang="en-US" sz="2800" dirty="0" err="1">
                <a:latin typeface="+mn-lt"/>
              </a:rPr>
              <a:t>comparables</a:t>
            </a:r>
            <a:r>
              <a:rPr lang="en-US" sz="2800" dirty="0">
                <a:latin typeface="+mn-lt"/>
              </a:rPr>
              <a:t> for prediction and comparison between CSA and HPM. </a:t>
            </a:r>
          </a:p>
          <a:p>
            <a:pPr marL="457200" indent="-457200" algn="just">
              <a:buFont typeface="Arial" panose="020B0604020202020204" pitchFamily="34" charset="0"/>
              <a:buChar char="•"/>
            </a:pPr>
            <a:r>
              <a:rPr lang="en-US" sz="2800" dirty="0">
                <a:latin typeface="+mn-lt"/>
              </a:rPr>
              <a:t>Compared to the typical HPM, CSA provides superior out-of-sample prediction performance, but similar performance to the HPM based on the gamma transformation for the continuous variables (see </a:t>
            </a:r>
            <a:r>
              <a:rPr lang="en-US" sz="2800" b="1" dirty="0">
                <a:latin typeface="+mn-lt"/>
              </a:rPr>
              <a:t>Tab. 1</a:t>
            </a:r>
            <a:r>
              <a:rPr lang="en-US" sz="2800" dirty="0">
                <a:latin typeface="+mn-lt"/>
              </a:rPr>
              <a:t>).</a:t>
            </a:r>
          </a:p>
          <a:p>
            <a:pPr marL="457200" indent="-457200" algn="just">
              <a:buFont typeface="Arial" panose="020B0604020202020204" pitchFamily="34" charset="0"/>
              <a:buChar char="•"/>
            </a:pPr>
            <a:r>
              <a:rPr lang="en-US" sz="2800" dirty="0">
                <a:latin typeface="+mn-lt"/>
              </a:rPr>
              <a:t>MSE, RMSE and MAD show CSA to perform better than the typical HPM but worse than the gamma transformation HPM. Both methods underestimate the sales prices at the high end of the price spectrum, but HPM greatly overestimates the prices at the lower end of the spectrum as well. In all cases, the gap for the prediction of high prices has a more pronounced impact in the HPM (see </a:t>
            </a:r>
            <a:r>
              <a:rPr lang="en-US" sz="2800" b="1" dirty="0">
                <a:latin typeface="+mn-lt"/>
              </a:rPr>
              <a:t>Fig. 2</a:t>
            </a:r>
            <a:r>
              <a:rPr lang="en-US" sz="2800" dirty="0">
                <a:latin typeface="+mn-lt"/>
              </a:rPr>
              <a:t>).</a:t>
            </a:r>
          </a:p>
          <a:p>
            <a:pPr marL="457200" indent="-457200" algn="just">
              <a:buFont typeface="Arial" panose="020B0604020202020204" pitchFamily="34" charset="0"/>
              <a:buChar char="•"/>
            </a:pPr>
            <a:r>
              <a:rPr lang="en-US" sz="2800" dirty="0">
                <a:latin typeface="+mn-lt"/>
              </a:rPr>
              <a:t>Even though the global performance of the models (Pseudo-R2) is similar for both approaches, CSA provides predictions closer to the actual price.</a:t>
            </a:r>
          </a:p>
        </p:txBody>
      </p:sp>
      <p:sp>
        <p:nvSpPr>
          <p:cNvPr id="13" name="Rectangle 12"/>
          <p:cNvSpPr/>
          <p:nvPr/>
        </p:nvSpPr>
        <p:spPr>
          <a:xfrm>
            <a:off x="1085861" y="12928896"/>
            <a:ext cx="13631272" cy="941476"/>
          </a:xfrm>
          <a:prstGeom prst="rect">
            <a:avLst/>
          </a:prstGeom>
          <a:solidFill>
            <a:srgbClr val="5AC8DF"/>
          </a:solidFill>
          <a:ln w="12700">
            <a:solidFill>
              <a:srgbClr val="186378"/>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en-US" sz="5518" b="1" dirty="0">
                <a:solidFill>
                  <a:schemeClr val="accent3">
                    <a:lumMod val="20000"/>
                    <a:lumOff val="80000"/>
                  </a:schemeClr>
                </a:solidFill>
              </a:rPr>
              <a:t>Main objective and key idea</a:t>
            </a:r>
          </a:p>
        </p:txBody>
      </p:sp>
      <mc:AlternateContent xmlns:mc="http://schemas.openxmlformats.org/markup-compatibility/2006" xmlns:a14="http://schemas.microsoft.com/office/drawing/2010/main">
        <mc:Choice Requires="a14">
          <p:sp>
            <p:nvSpPr>
              <p:cNvPr id="14" name="Text Box 192"/>
              <p:cNvSpPr txBox="1">
                <a:spLocks noChangeArrowheads="1"/>
              </p:cNvSpPr>
              <p:nvPr/>
            </p:nvSpPr>
            <p:spPr bwMode="auto">
              <a:xfrm>
                <a:off x="1068975" y="25740799"/>
                <a:ext cx="13631259" cy="9197936"/>
              </a:xfrm>
              <a:prstGeom prst="rect">
                <a:avLst/>
              </a:prstGeom>
              <a:solidFill>
                <a:schemeClr val="bg1"/>
              </a:solidFill>
              <a:ln w="12700">
                <a:solidFill>
                  <a:srgbClr val="186378"/>
                </a:solidFill>
              </a:ln>
              <a:effectLst/>
            </p:spPr>
            <p:txBody>
              <a:bodyPr wrap="square" lIns="168196" tIns="168196" rIns="168196" bIns="168196">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marL="457200" indent="-457200" algn="just">
                  <a:buFont typeface="Arial" panose="020B0604020202020204" pitchFamily="34" charset="0"/>
                  <a:buChar char="•"/>
                </a:pPr>
                <a:r>
                  <a:rPr lang="en-US" sz="2800" dirty="0">
                    <a:latin typeface="+mn-lt"/>
                  </a:rPr>
                  <a:t>Empirical illustration: US data set from Lucas County (Ohio) spanning a timeframe from 1993 to 1998.</a:t>
                </a:r>
              </a:p>
              <a:p>
                <a:pPr marL="457200" indent="-457200" algn="just">
                  <a:buFont typeface="Arial" panose="020B0604020202020204" pitchFamily="34" charset="0"/>
                  <a:buChar char="•"/>
                </a:pPr>
                <a:r>
                  <a:rPr lang="en-US" sz="2800" dirty="0">
                    <a:latin typeface="+mn-lt"/>
                  </a:rPr>
                  <a:t>Estimation and comparison of prediction performance conducted by employing an out-of-sample one-step-ahead forecasting approach.</a:t>
                </a:r>
                <a:endParaRPr lang="en-US" sz="2800" b="1" dirty="0">
                  <a:latin typeface="+mn-lt"/>
                </a:endParaRPr>
              </a:p>
              <a:p>
                <a:pPr marL="457200" indent="-457200" algn="just">
                  <a:buFont typeface="Arial" panose="020B0604020202020204" pitchFamily="34" charset="0"/>
                  <a:buChar char="•"/>
                </a:pPr>
                <a:r>
                  <a:rPr lang="en-US" sz="2800" dirty="0">
                    <a:latin typeface="+mn-lt"/>
                  </a:rPr>
                  <a:t>The empirical application compares the predictive power of the spatiotemporal nearest neighbors CSA to an “a-spatial” HPM.</a:t>
                </a:r>
              </a:p>
              <a:p>
                <a:pPr marL="1200150" lvl="1" indent="-457200" algn="just">
                  <a:buFont typeface="Wingdings" panose="05000000000000000000" pitchFamily="2" charset="2"/>
                  <a:buChar char="Ø"/>
                </a:pPr>
                <a:r>
                  <a:rPr lang="en-US" sz="2800" dirty="0">
                    <a:latin typeface="Cambria Math"/>
                    <a:ea typeface="Cambria Math"/>
                  </a:rPr>
                  <a:t> </a:t>
                </a:r>
                <a:r>
                  <a:rPr lang="en-US" sz="2800" u="sng" dirty="0">
                    <a:latin typeface="+mn-lt"/>
                  </a:rPr>
                  <a:t>For HPM predictions</a:t>
                </a:r>
                <a:r>
                  <a:rPr lang="en-US" sz="2800" dirty="0">
                    <a:latin typeface="+mn-lt"/>
                  </a:rPr>
                  <a:t>, we have: </a:t>
                </a:r>
                <a:endParaRPr lang="en-US" sz="2800" b="0" i="0" dirty="0">
                  <a:latin typeface="Cambria Math"/>
                </a:endParaRPr>
              </a:p>
              <a:p>
                <a:pPr algn="just"/>
                <a14:m>
                  <m:oMathPara xmlns:m="http://schemas.openxmlformats.org/officeDocument/2006/math">
                    <m:oMathParaPr>
                      <m:jc m:val="centerGroup"/>
                    </m:oMathParaPr>
                    <m:oMath xmlns:m="http://schemas.openxmlformats.org/officeDocument/2006/math">
                      <m:r>
                        <m:rPr>
                          <m:sty m:val="p"/>
                        </m:rPr>
                        <a:rPr lang="fr-FR" sz="2800" b="0" i="0" smtClean="0">
                          <a:latin typeface="Cambria Math"/>
                        </a:rPr>
                        <m:t>Ln</m:t>
                      </m:r>
                      <m:d>
                        <m:dPr>
                          <m:ctrlPr>
                            <a:rPr lang="fr-FR" sz="2800" b="0" i="1" smtClean="0">
                              <a:latin typeface="Cambria Math" panose="02040503050406030204" pitchFamily="18" charset="0"/>
                            </a:rPr>
                          </m:ctrlPr>
                        </m:dPr>
                        <m:e>
                          <m:sSub>
                            <m:sSubPr>
                              <m:ctrlPr>
                                <a:rPr lang="fr-FR" sz="2800" b="0" i="1" smtClean="0">
                                  <a:latin typeface="Cambria Math" panose="02040503050406030204" pitchFamily="18" charset="0"/>
                                </a:rPr>
                              </m:ctrlPr>
                            </m:sSubPr>
                            <m:e>
                              <m:r>
                                <a:rPr lang="fr-FR" sz="2800" b="0" i="1" smtClean="0">
                                  <a:latin typeface="Cambria Math"/>
                                </a:rPr>
                                <m:t>𝑦</m:t>
                              </m:r>
                            </m:e>
                            <m:sub>
                              <m:r>
                                <a:rPr lang="fr-FR" sz="2800" b="0" i="1" smtClean="0">
                                  <a:latin typeface="Cambria Math"/>
                                </a:rPr>
                                <m:t>𝑖</m:t>
                              </m:r>
                              <m:r>
                                <a:rPr lang="fr-FR" sz="2800" b="0" i="1" smtClean="0">
                                  <a:latin typeface="Cambria Math"/>
                                </a:rPr>
                                <m:t>,</m:t>
                              </m:r>
                              <m:r>
                                <a:rPr lang="fr-FR" sz="2800" b="0" i="1" smtClean="0">
                                  <a:latin typeface="Cambria Math"/>
                                </a:rPr>
                                <m:t>𝑡</m:t>
                              </m:r>
                            </m:sub>
                          </m:sSub>
                        </m:e>
                      </m:d>
                      <m:r>
                        <a:rPr lang="fr-FR" sz="2800" b="0" i="1" smtClean="0">
                          <a:latin typeface="Cambria Math"/>
                        </a:rPr>
                        <m:t>=</m:t>
                      </m:r>
                      <m:r>
                        <a:rPr lang="fr-FR" sz="2800" i="1">
                          <a:latin typeface="Cambria Math"/>
                          <a:ea typeface="Cambria Math"/>
                        </a:rPr>
                        <m:t>𝛼</m:t>
                      </m:r>
                      <m:r>
                        <a:rPr lang="fr-FR" sz="2800" b="0" i="1" smtClean="0">
                          <a:latin typeface="Cambria Math"/>
                          <a:ea typeface="Cambria Math"/>
                        </a:rPr>
                        <m:t>+</m:t>
                      </m:r>
                      <m:sSub>
                        <m:sSubPr>
                          <m:ctrlPr>
                            <a:rPr lang="fr-FR" sz="2800" b="0" i="1" smtClean="0">
                              <a:latin typeface="Cambria Math" panose="02040503050406030204" pitchFamily="18" charset="0"/>
                              <a:ea typeface="Cambria Math"/>
                            </a:rPr>
                          </m:ctrlPr>
                        </m:sSubPr>
                        <m:e>
                          <m:r>
                            <a:rPr lang="fr-FR" sz="2800" b="0" i="1" smtClean="0">
                              <a:latin typeface="Cambria Math"/>
                              <a:ea typeface="Cambria Math"/>
                            </a:rPr>
                            <m:t>𝑑</m:t>
                          </m:r>
                        </m:e>
                        <m:sub>
                          <m:r>
                            <a:rPr lang="fr-FR" sz="2800" b="0" i="1" smtClean="0">
                              <a:latin typeface="Cambria Math"/>
                              <a:ea typeface="Cambria Math"/>
                            </a:rPr>
                            <m:t>𝑖</m:t>
                          </m:r>
                          <m:r>
                            <a:rPr lang="fr-FR" sz="2800" b="0" i="1" smtClean="0">
                              <a:latin typeface="Cambria Math"/>
                              <a:ea typeface="Cambria Math"/>
                            </a:rPr>
                            <m:t>,</m:t>
                          </m:r>
                          <m:r>
                            <a:rPr lang="fr-FR" sz="2800" b="0" i="1" smtClean="0">
                              <a:latin typeface="Cambria Math"/>
                              <a:ea typeface="Cambria Math"/>
                            </a:rPr>
                            <m:t>𝑡</m:t>
                          </m:r>
                        </m:sub>
                      </m:sSub>
                      <m:sSub>
                        <m:sSubPr>
                          <m:ctrlPr>
                            <a:rPr lang="fr-FR" sz="2800" b="0" i="1" smtClean="0">
                              <a:latin typeface="Cambria Math" panose="02040503050406030204" pitchFamily="18" charset="0"/>
                              <a:ea typeface="Cambria Math"/>
                            </a:rPr>
                          </m:ctrlPr>
                        </m:sSubPr>
                        <m:e>
                          <m:r>
                            <a:rPr lang="fr-FR" sz="2800" b="0" i="1" smtClean="0">
                              <a:latin typeface="Cambria Math"/>
                              <a:ea typeface="Cambria Math"/>
                            </a:rPr>
                            <m:t>𝛿</m:t>
                          </m:r>
                        </m:e>
                        <m:sub>
                          <m:r>
                            <a:rPr lang="fr-FR" sz="2800" b="0" i="1" smtClean="0">
                              <a:latin typeface="Cambria Math"/>
                              <a:ea typeface="Cambria Math"/>
                            </a:rPr>
                            <m:t>𝑡</m:t>
                          </m:r>
                        </m:sub>
                      </m:sSub>
                      <m:r>
                        <a:rPr lang="fr-FR" sz="2800" b="0" i="1" smtClean="0">
                          <a:latin typeface="Cambria Math"/>
                          <a:ea typeface="Cambria Math"/>
                        </a:rPr>
                        <m:t>+</m:t>
                      </m:r>
                      <m:nary>
                        <m:naryPr>
                          <m:chr m:val="∑"/>
                          <m:supHide m:val="on"/>
                          <m:ctrlPr>
                            <a:rPr lang="fr-FR" sz="2800" b="0" i="1" smtClean="0">
                              <a:latin typeface="Cambria Math" panose="02040503050406030204" pitchFamily="18" charset="0"/>
                              <a:ea typeface="Cambria Math"/>
                            </a:rPr>
                          </m:ctrlPr>
                        </m:naryPr>
                        <m:sub>
                          <m:r>
                            <m:rPr>
                              <m:brk m:alnAt="7"/>
                            </m:rPr>
                            <a:rPr lang="fr-FR" sz="2800" b="0" i="1" smtClean="0">
                              <a:latin typeface="Cambria Math"/>
                              <a:ea typeface="Cambria Math"/>
                            </a:rPr>
                            <m:t>𝑘</m:t>
                          </m:r>
                        </m:sub>
                        <m:sup/>
                        <m:e>
                          <m:sSub>
                            <m:sSubPr>
                              <m:ctrlPr>
                                <a:rPr lang="fr-FR" sz="2800" b="0" i="1" smtClean="0">
                                  <a:latin typeface="Cambria Math" panose="02040503050406030204" pitchFamily="18" charset="0"/>
                                  <a:ea typeface="Cambria Math"/>
                                </a:rPr>
                              </m:ctrlPr>
                            </m:sSubPr>
                            <m:e>
                              <m:r>
                                <a:rPr lang="fr-FR" sz="2800" b="0" i="1" smtClean="0">
                                  <a:latin typeface="Cambria Math"/>
                                  <a:ea typeface="Cambria Math"/>
                                </a:rPr>
                                <m:t>𝑥</m:t>
                              </m:r>
                            </m:e>
                            <m:sub>
                              <m:r>
                                <a:rPr lang="fr-FR" sz="2800" b="0" i="1" smtClean="0">
                                  <a:latin typeface="Cambria Math"/>
                                  <a:ea typeface="Cambria Math"/>
                                </a:rPr>
                                <m:t>𝑘</m:t>
                              </m:r>
                              <m:r>
                                <a:rPr lang="fr-FR" sz="2800" b="0" i="1" smtClean="0">
                                  <a:latin typeface="Cambria Math"/>
                                  <a:ea typeface="Cambria Math"/>
                                </a:rPr>
                                <m:t>,</m:t>
                              </m:r>
                              <m:r>
                                <a:rPr lang="fr-FR" sz="2800" b="0" i="1" smtClean="0">
                                  <a:latin typeface="Cambria Math"/>
                                  <a:ea typeface="Cambria Math"/>
                                </a:rPr>
                                <m:t>𝑖</m:t>
                              </m:r>
                              <m:r>
                                <a:rPr lang="fr-FR" sz="2800" b="0" i="1" smtClean="0">
                                  <a:latin typeface="Cambria Math"/>
                                  <a:ea typeface="Cambria Math"/>
                                </a:rPr>
                                <m:t>,</m:t>
                              </m:r>
                              <m:r>
                                <a:rPr lang="fr-FR" sz="2800" b="0" i="1" smtClean="0">
                                  <a:latin typeface="Cambria Math"/>
                                  <a:ea typeface="Cambria Math"/>
                                </a:rPr>
                                <m:t>𝑡</m:t>
                              </m:r>
                            </m:sub>
                          </m:sSub>
                          <m:sSub>
                            <m:sSubPr>
                              <m:ctrlPr>
                                <a:rPr lang="fr-FR" sz="2800" b="0" i="1" smtClean="0">
                                  <a:latin typeface="Cambria Math" panose="02040503050406030204" pitchFamily="18" charset="0"/>
                                  <a:ea typeface="Cambria Math"/>
                                </a:rPr>
                              </m:ctrlPr>
                            </m:sSubPr>
                            <m:e>
                              <m:r>
                                <a:rPr lang="fr-FR" sz="2800" b="0" i="1" smtClean="0">
                                  <a:latin typeface="Cambria Math"/>
                                  <a:ea typeface="Cambria Math"/>
                                </a:rPr>
                                <m:t>𝛽</m:t>
                              </m:r>
                            </m:e>
                            <m:sub>
                              <m:r>
                                <a:rPr lang="fr-FR" sz="2800" b="0" i="1" smtClean="0">
                                  <a:latin typeface="Cambria Math"/>
                                  <a:ea typeface="Cambria Math"/>
                                </a:rPr>
                                <m:t>𝑘</m:t>
                              </m:r>
                            </m:sub>
                          </m:sSub>
                          <m:r>
                            <a:rPr lang="fr-FR" sz="2800" b="0" i="1" smtClean="0">
                              <a:latin typeface="Cambria Math"/>
                              <a:ea typeface="Cambria Math"/>
                            </a:rPr>
                            <m:t>+</m:t>
                          </m:r>
                          <m:sSub>
                            <m:sSubPr>
                              <m:ctrlPr>
                                <a:rPr lang="fr-FR" sz="2800" b="0" i="1" smtClean="0">
                                  <a:latin typeface="Cambria Math" panose="02040503050406030204" pitchFamily="18" charset="0"/>
                                  <a:ea typeface="Cambria Math"/>
                                </a:rPr>
                              </m:ctrlPr>
                            </m:sSubPr>
                            <m:e>
                              <m:r>
                                <a:rPr lang="fr-FR" sz="2800" b="0" i="1" smtClean="0">
                                  <a:latin typeface="Cambria Math"/>
                                  <a:ea typeface="Cambria Math"/>
                                </a:rPr>
                                <m:t>𝜀</m:t>
                              </m:r>
                            </m:e>
                            <m:sub>
                              <m:r>
                                <a:rPr lang="fr-FR" sz="2800" b="0" i="1" smtClean="0">
                                  <a:latin typeface="Cambria Math"/>
                                  <a:ea typeface="Cambria Math"/>
                                </a:rPr>
                                <m:t>𝑖</m:t>
                              </m:r>
                              <m:r>
                                <a:rPr lang="fr-FR" sz="2800" b="0" i="1" smtClean="0">
                                  <a:latin typeface="Cambria Math"/>
                                  <a:ea typeface="Cambria Math"/>
                                </a:rPr>
                                <m:t>,</m:t>
                              </m:r>
                              <m:r>
                                <a:rPr lang="fr-FR" sz="2800" b="0" i="1" smtClean="0">
                                  <a:latin typeface="Cambria Math"/>
                                  <a:ea typeface="Cambria Math"/>
                                </a:rPr>
                                <m:t>𝑡</m:t>
                              </m:r>
                            </m:sub>
                          </m:sSub>
                        </m:e>
                      </m:nary>
                    </m:oMath>
                  </m:oMathPara>
                </a14:m>
                <a:endParaRPr lang="en-US" sz="2800" dirty="0">
                  <a:latin typeface="+mn-lt"/>
                </a:endParaRPr>
              </a:p>
              <a:p>
                <a:pPr algn="just"/>
                <a:r>
                  <a:rPr lang="en-US" sz="2800" dirty="0">
                    <a:latin typeface="+mn-lt"/>
                  </a:rPr>
                  <a:t>		The procedure is repeated for all time periods (</a:t>
                </a:r>
                <a:r>
                  <a:rPr lang="en-US" sz="2800" i="1" dirty="0">
                    <a:latin typeface="+mn-lt"/>
                  </a:rPr>
                  <a:t>t </a:t>
                </a:r>
                <a:r>
                  <a:rPr lang="en-US" sz="2800" dirty="0">
                    <a:latin typeface="+mn-lt"/>
                  </a:rPr>
                  <a:t>+ 1, …, </a:t>
                </a:r>
                <a:r>
                  <a:rPr lang="en-US" sz="2800" i="1" dirty="0">
                    <a:latin typeface="+mn-lt"/>
                  </a:rPr>
                  <a:t>t </a:t>
                </a:r>
                <a:r>
                  <a:rPr lang="en-US" sz="2800" dirty="0">
                    <a:latin typeface="+mn-lt"/>
                  </a:rPr>
                  <a:t>+ </a:t>
                </a:r>
                <a:r>
                  <a:rPr lang="en-US" sz="2800" i="1" dirty="0">
                    <a:latin typeface="+mn-lt"/>
                  </a:rPr>
                  <a:t>s</a:t>
                </a:r>
                <a:r>
                  <a:rPr lang="en-US" sz="2800" dirty="0">
                    <a:latin typeface="+mn-lt"/>
                  </a:rPr>
                  <a:t>, …, </a:t>
                </a:r>
                <a:r>
                  <a:rPr lang="en-US" sz="2800" i="1" dirty="0">
                    <a:latin typeface="+mn-lt"/>
                  </a:rPr>
                  <a:t>t </a:t>
                </a:r>
                <a:r>
                  <a:rPr lang="en-US" sz="2800" dirty="0">
                    <a:latin typeface="+mn-lt"/>
                  </a:rPr>
                  <a:t>+ </a:t>
                </a:r>
                <a:r>
                  <a:rPr lang="en-US" sz="2800" i="1" dirty="0">
                    <a:latin typeface="+mn-lt"/>
                  </a:rPr>
                  <a:t>S</a:t>
                </a:r>
                <a:r>
                  <a:rPr lang="en-US" sz="2800" dirty="0">
                    <a:latin typeface="+mn-lt"/>
                  </a:rPr>
                  <a:t>) until the last transaction. This iterative approach results in the coefficients changing over time, which points to a framework similar to CSA, ensuring consistency of comparisons. A simple extension is also proposed and is based on the introduction of a nonlinear effect, known as the gamma transformation.</a:t>
                </a:r>
                <a:r>
                  <a:rPr lang="en-US" sz="2800" baseline="30000" dirty="0">
                    <a:latin typeface="+mn-lt"/>
                  </a:rPr>
                  <a:t>1,2</a:t>
                </a:r>
              </a:p>
              <a:p>
                <a:pPr marL="1200150" lvl="1" indent="-457200" algn="just">
                  <a:buFont typeface="Wingdings" panose="05000000000000000000" pitchFamily="2" charset="2"/>
                  <a:buChar char="Ø"/>
                </a:pPr>
                <a:r>
                  <a:rPr lang="fr-FR" sz="2800" u="sng" dirty="0">
                    <a:latin typeface="+mn-lt"/>
                  </a:rPr>
                  <a:t>For CSA </a:t>
                </a:r>
                <a:r>
                  <a:rPr lang="fr-FR" sz="2800" u="sng" dirty="0" err="1">
                    <a:latin typeface="+mn-lt"/>
                  </a:rPr>
                  <a:t>predictions</a:t>
                </a:r>
                <a:r>
                  <a:rPr lang="fr-FR" sz="2800" dirty="0">
                    <a:latin typeface="+mn-lt"/>
                  </a:rPr>
                  <a:t>, </a:t>
                </a:r>
                <a:r>
                  <a:rPr lang="en-US" sz="2800" b="1" dirty="0">
                    <a:latin typeface="+mn-lt"/>
                  </a:rPr>
                  <a:t>Figure 1</a:t>
                </a:r>
                <a:r>
                  <a:rPr lang="en-US" sz="2800" dirty="0">
                    <a:latin typeface="+mn-lt"/>
                  </a:rPr>
                  <a:t> illustrates the criteria for identifying similar houses. We have: </a:t>
                </a:r>
              </a:p>
              <a:p>
                <a:pPr algn="just"/>
                <a14:m>
                  <m:oMathPara xmlns:m="http://schemas.openxmlformats.org/officeDocument/2006/math">
                    <m:oMathParaPr>
                      <m:jc m:val="centerGroup"/>
                    </m:oMathParaPr>
                    <m:oMath xmlns:m="http://schemas.openxmlformats.org/officeDocument/2006/math">
                      <m:sSub>
                        <m:sSubPr>
                          <m:ctrlPr>
                            <a:rPr lang="en-US" sz="2800" i="1" smtClean="0">
                              <a:latin typeface="Cambria Math" panose="02040503050406030204" pitchFamily="18" charset="0"/>
                            </a:rPr>
                          </m:ctrlPr>
                        </m:sSubPr>
                        <m:e>
                          <m:r>
                            <a:rPr lang="fr-FR" sz="2800" b="0" i="1" smtClean="0">
                              <a:latin typeface="Cambria Math"/>
                            </a:rPr>
                            <m:t>𝑦</m:t>
                          </m:r>
                        </m:e>
                        <m:sub>
                          <m:r>
                            <a:rPr lang="fr-FR" sz="2800" b="0" i="1" smtClean="0">
                              <a:latin typeface="Cambria Math"/>
                            </a:rPr>
                            <m:t>𝑖</m:t>
                          </m:r>
                          <m:r>
                            <a:rPr lang="fr-FR" sz="2800" b="0" i="1" smtClean="0">
                              <a:latin typeface="Cambria Math"/>
                            </a:rPr>
                            <m:t>,</m:t>
                          </m:r>
                          <m:r>
                            <a:rPr lang="fr-FR" sz="2800" b="0" i="1" smtClean="0">
                              <a:latin typeface="Cambria Math"/>
                            </a:rPr>
                            <m:t>𝑡</m:t>
                          </m:r>
                        </m:sub>
                      </m:sSub>
                      <m:r>
                        <a:rPr lang="fr-FR" sz="2800" b="0" i="1" smtClean="0">
                          <a:latin typeface="Cambria Math"/>
                        </a:rPr>
                        <m:t>=</m:t>
                      </m:r>
                      <m:sSup>
                        <m:sSupPr>
                          <m:ctrlPr>
                            <a:rPr lang="fr-FR" sz="2800" b="0" i="1" smtClean="0">
                              <a:latin typeface="Cambria Math" panose="02040503050406030204" pitchFamily="18" charset="0"/>
                            </a:rPr>
                          </m:ctrlPr>
                        </m:sSupPr>
                        <m:e>
                          <m:r>
                            <a:rPr lang="fr-FR" sz="2800" b="1">
                              <a:latin typeface="Cambria Math"/>
                            </a:rPr>
                            <m:t>𝐖</m:t>
                          </m:r>
                        </m:e>
                        <m:sup>
                          <m:r>
                            <a:rPr lang="fr-FR" sz="2800" b="0" i="1" smtClean="0">
                              <a:latin typeface="Cambria Math"/>
                            </a:rPr>
                            <m:t>∗</m:t>
                          </m:r>
                        </m:sup>
                      </m:sSup>
                      <m:sSub>
                        <m:sSubPr>
                          <m:ctrlPr>
                            <a:rPr lang="fr-FR" sz="2800" b="0" i="1" smtClean="0">
                              <a:latin typeface="Cambria Math" panose="02040503050406030204" pitchFamily="18" charset="0"/>
                            </a:rPr>
                          </m:ctrlPr>
                        </m:sSubPr>
                        <m:e>
                          <m:r>
                            <a:rPr lang="fr-FR" sz="2800" b="0" i="1" smtClean="0">
                              <a:latin typeface="Cambria Math"/>
                            </a:rPr>
                            <m:t>𝑦</m:t>
                          </m:r>
                        </m:e>
                        <m:sub>
                          <m:r>
                            <a:rPr lang="fr-FR" sz="2800" b="0" i="1" smtClean="0">
                              <a:latin typeface="Cambria Math"/>
                            </a:rPr>
                            <m:t>𝑖</m:t>
                          </m:r>
                          <m:r>
                            <a:rPr lang="fr-FR" sz="2800" b="0" i="1" smtClean="0">
                              <a:latin typeface="Cambria Math"/>
                            </a:rPr>
                            <m:t>,</m:t>
                          </m:r>
                          <m:r>
                            <a:rPr lang="fr-FR" sz="2800" b="0" i="1" smtClean="0">
                              <a:latin typeface="Cambria Math"/>
                            </a:rPr>
                            <m:t>𝑡</m:t>
                          </m:r>
                          <m:r>
                            <a:rPr lang="fr-FR" sz="2800" b="0" i="1" smtClean="0">
                              <a:latin typeface="Cambria Math"/>
                            </a:rPr>
                            <m:t>−</m:t>
                          </m:r>
                          <m:r>
                            <a:rPr lang="fr-FR" sz="2800" b="0" i="1" smtClean="0">
                              <a:latin typeface="Cambria Math"/>
                            </a:rPr>
                            <m:t>𝑠</m:t>
                          </m:r>
                        </m:sub>
                      </m:sSub>
                    </m:oMath>
                  </m:oMathPara>
                </a14:m>
                <a:endParaRPr lang="en-US" sz="2800" dirty="0">
                  <a:latin typeface="Calibri" pitchFamily="34" charset="0"/>
                </a:endParaRPr>
              </a:p>
              <a:p>
                <a:pPr marL="457200" indent="-457200" algn="just">
                  <a:buFont typeface="Arial" panose="020B0604020202020204" pitchFamily="34" charset="0"/>
                  <a:buChar char="•"/>
                </a:pPr>
                <a:r>
                  <a:rPr lang="en-US" sz="2800" dirty="0">
                    <a:latin typeface="+mn-lt"/>
                  </a:rPr>
                  <a:t>Comparison based on the actual sale price (in log), </a:t>
                </a:r>
                <a:r>
                  <a:rPr lang="en-US" sz="2800" dirty="0" err="1">
                    <a:latin typeface="+mn-lt"/>
                  </a:rPr>
                  <a:t>ln</a:t>
                </a:r>
                <a:r>
                  <a:rPr lang="en-US" sz="2800" dirty="0">
                    <a:latin typeface="+mn-lt"/>
                  </a:rPr>
                  <a:t>(</a:t>
                </a:r>
                <a14:m>
                  <m:oMath xmlns:m="http://schemas.openxmlformats.org/officeDocument/2006/math">
                    <m:sSub>
                      <m:sSubPr>
                        <m:ctrlPr>
                          <a:rPr lang="en-US" sz="2800" i="1" dirty="0">
                            <a:latin typeface="Cambria Math" panose="02040503050406030204" pitchFamily="18" charset="0"/>
                          </a:rPr>
                        </m:ctrlPr>
                      </m:sSubPr>
                      <m:e>
                        <m:r>
                          <a:rPr lang="fr-FR" sz="2800" dirty="0">
                            <a:latin typeface="Cambria Math"/>
                          </a:rPr>
                          <m:t>𝑦</m:t>
                        </m:r>
                      </m:e>
                      <m:sub>
                        <m:r>
                          <a:rPr lang="fr-FR" sz="2800" dirty="0">
                            <a:latin typeface="Cambria Math"/>
                          </a:rPr>
                          <m:t>𝑖</m:t>
                        </m:r>
                        <m:r>
                          <a:rPr lang="fr-FR" sz="2800" dirty="0">
                            <a:latin typeface="Cambria Math"/>
                          </a:rPr>
                          <m:t>,</m:t>
                        </m:r>
                        <m:r>
                          <a:rPr lang="fr-FR" sz="2800" dirty="0">
                            <a:latin typeface="Cambria Math"/>
                          </a:rPr>
                          <m:t>𝑡</m:t>
                        </m:r>
                      </m:sub>
                    </m:sSub>
                  </m:oMath>
                </a14:m>
                <a:r>
                  <a:rPr lang="en-US" sz="2800" dirty="0">
                    <a:latin typeface="+mn-lt"/>
                  </a:rPr>
                  <a:t>), and the predicted sale price (in log), </a:t>
                </a:r>
                <a:r>
                  <a:rPr lang="en-US" sz="2800" dirty="0" err="1">
                    <a:latin typeface="+mn-lt"/>
                  </a:rPr>
                  <a:t>ln</a:t>
                </a:r>
                <a:r>
                  <a:rPr lang="en-US" sz="2800" dirty="0">
                    <a:latin typeface="+mn-lt"/>
                  </a:rPr>
                  <a:t>(</a:t>
                </a:r>
                <a14:m>
                  <m:oMath xmlns:m="http://schemas.openxmlformats.org/officeDocument/2006/math">
                    <m:sSub>
                      <m:sSubPr>
                        <m:ctrlPr>
                          <a:rPr lang="en-US" sz="2800" i="1">
                            <a:latin typeface="Cambria Math" panose="02040503050406030204" pitchFamily="18" charset="0"/>
                          </a:rPr>
                        </m:ctrlPr>
                      </m:sSubPr>
                      <m:e>
                        <m:acc>
                          <m:accPr>
                            <m:chr m:val="̂"/>
                            <m:ctrlPr>
                              <a:rPr lang="en-US" sz="2800" i="1">
                                <a:latin typeface="Cambria Math" panose="02040503050406030204" pitchFamily="18" charset="0"/>
                              </a:rPr>
                            </m:ctrlPr>
                          </m:accPr>
                          <m:e>
                            <m:r>
                              <a:rPr lang="fr-FR" sz="2800">
                                <a:latin typeface="Cambria Math"/>
                              </a:rPr>
                              <m:t>𝑦</m:t>
                            </m:r>
                          </m:e>
                        </m:acc>
                      </m:e>
                      <m:sub>
                        <m:r>
                          <a:rPr lang="fr-FR" sz="2800">
                            <a:latin typeface="Cambria Math"/>
                          </a:rPr>
                          <m:t>𝑖</m:t>
                        </m:r>
                        <m:r>
                          <a:rPr lang="fr-FR" sz="2800">
                            <a:latin typeface="Cambria Math"/>
                          </a:rPr>
                          <m:t>,</m:t>
                        </m:r>
                        <m:r>
                          <a:rPr lang="fr-FR" sz="2800">
                            <a:latin typeface="Cambria Math"/>
                          </a:rPr>
                          <m:t>𝑡</m:t>
                        </m:r>
                      </m:sub>
                    </m:sSub>
                  </m:oMath>
                </a14:m>
                <a:r>
                  <a:rPr lang="en-US" sz="2800" dirty="0">
                    <a:latin typeface="+mn-lt"/>
                  </a:rPr>
                  <a:t>) in each time period to predict house prices for the subsequent time period. Seven different statistics are calculated and can be found in </a:t>
                </a:r>
                <a:r>
                  <a:rPr lang="en-US" sz="2800" b="1" dirty="0">
                    <a:latin typeface="+mn-lt"/>
                  </a:rPr>
                  <a:t>Tab. 1</a:t>
                </a:r>
                <a:r>
                  <a:rPr lang="en-US" sz="2800" dirty="0">
                    <a:latin typeface="+mn-lt"/>
                  </a:rPr>
                  <a:t>.</a:t>
                </a:r>
              </a:p>
            </p:txBody>
          </p:sp>
        </mc:Choice>
        <mc:Fallback xmlns="">
          <p:sp>
            <p:nvSpPr>
              <p:cNvPr id="14" name="Text Box 192"/>
              <p:cNvSpPr txBox="1">
                <a:spLocks noRot="1" noChangeAspect="1" noMove="1" noResize="1" noEditPoints="1" noAdjustHandles="1" noChangeArrowheads="1" noChangeShapeType="1" noTextEdit="1"/>
              </p:cNvSpPr>
              <p:nvPr/>
            </p:nvSpPr>
            <p:spPr bwMode="auto">
              <a:xfrm>
                <a:off x="1068975" y="25740799"/>
                <a:ext cx="13631259" cy="9197936"/>
              </a:xfrm>
              <a:prstGeom prst="rect">
                <a:avLst/>
              </a:prstGeom>
              <a:blipFill>
                <a:blip r:embed="rId4"/>
                <a:stretch>
                  <a:fillRect l="-279" r="-372"/>
                </a:stretch>
              </a:blipFill>
              <a:ln w="12700">
                <a:solidFill>
                  <a:srgbClr val="186378"/>
                </a:solidFill>
              </a:ln>
              <a:effectLst/>
            </p:spPr>
            <p:txBody>
              <a:bodyPr/>
              <a:lstStyle/>
              <a:p>
                <a:r>
                  <a:rPr lang="en-GR">
                    <a:noFill/>
                  </a:rPr>
                  <a:t> </a:t>
                </a:r>
              </a:p>
            </p:txBody>
          </p:sp>
        </mc:Fallback>
      </mc:AlternateContent>
      <p:sp>
        <p:nvSpPr>
          <p:cNvPr id="15" name="Rectangle 14"/>
          <p:cNvSpPr/>
          <p:nvPr/>
        </p:nvSpPr>
        <p:spPr>
          <a:xfrm>
            <a:off x="1068976" y="24817679"/>
            <a:ext cx="13631258" cy="941476"/>
          </a:xfrm>
          <a:prstGeom prst="rect">
            <a:avLst/>
          </a:prstGeom>
          <a:solidFill>
            <a:srgbClr val="5AC8DF"/>
          </a:solidFill>
          <a:ln w="12700">
            <a:solidFill>
              <a:srgbClr val="186378"/>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en-US" sz="5518" b="1" dirty="0">
                <a:solidFill>
                  <a:schemeClr val="accent3">
                    <a:lumMod val="20000"/>
                    <a:lumOff val="80000"/>
                  </a:schemeClr>
                </a:solidFill>
              </a:rPr>
              <a:t>Methods and Materials</a:t>
            </a:r>
          </a:p>
        </p:txBody>
      </p:sp>
      <p:sp>
        <p:nvSpPr>
          <p:cNvPr id="16" name="Text Box 191"/>
          <p:cNvSpPr txBox="1">
            <a:spLocks noChangeArrowheads="1"/>
          </p:cNvSpPr>
          <p:nvPr/>
        </p:nvSpPr>
        <p:spPr bwMode="auto">
          <a:xfrm>
            <a:off x="15516829" y="21530276"/>
            <a:ext cx="13767069" cy="8957421"/>
          </a:xfrm>
          <a:prstGeom prst="rect">
            <a:avLst/>
          </a:prstGeom>
          <a:solidFill>
            <a:schemeClr val="bg1"/>
          </a:solidFill>
          <a:ln w="12700">
            <a:solidFill>
              <a:srgbClr val="186378"/>
            </a:solidFill>
          </a:ln>
          <a:effectLst/>
        </p:spPr>
        <p:txBody>
          <a:bodyPr wrap="square" lIns="168196" tIns="168196" rIns="168196" bIns="168196">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marL="342900" indent="-342900" algn="just">
              <a:buFont typeface="Arial" panose="020B0604020202020204" pitchFamily="34" charset="0"/>
              <a:buChar char="•"/>
            </a:pPr>
            <a:r>
              <a:rPr lang="en-US" sz="2800" dirty="0">
                <a:latin typeface="+mn-lt"/>
              </a:rPr>
              <a:t>With the very limited number of independent variables, we do not necessarily show that HPM is inadequate, but that information constraints do have a serious impact on HPM predictions.</a:t>
            </a:r>
          </a:p>
          <a:p>
            <a:pPr marL="342900" indent="-342900" algn="just">
              <a:buFont typeface="Arial" panose="020B0604020202020204" pitchFamily="34" charset="0"/>
              <a:buChar char="•"/>
            </a:pPr>
            <a:r>
              <a:rPr lang="en-US" sz="2800" dirty="0">
                <a:latin typeface="+mn-lt"/>
              </a:rPr>
              <a:t>CSA proves to be a useful tool for predicting prices under information constraints, when only a few characteristics are available:</a:t>
            </a:r>
          </a:p>
          <a:p>
            <a:pPr marL="1200150" lvl="1" indent="-457200" algn="just">
              <a:buFont typeface="Wingdings" panose="05000000000000000000" pitchFamily="2" charset="2"/>
              <a:buChar char="Ø"/>
            </a:pPr>
            <a:r>
              <a:rPr lang="en-US" sz="2800" dirty="0">
                <a:latin typeface="+mn-lt"/>
              </a:rPr>
              <a:t>Potentially due to the implicit spatial and temporal patterns captured in the comparables, accounting for characteristics with a spatial structure; </a:t>
            </a:r>
          </a:p>
          <a:p>
            <a:pPr marL="1200150" lvl="1" indent="-457200" algn="just">
              <a:buFont typeface="Wingdings" panose="05000000000000000000" pitchFamily="2" charset="2"/>
              <a:buChar char="Ø"/>
            </a:pPr>
            <a:r>
              <a:rPr lang="fr-FR" sz="2800" dirty="0">
                <a:latin typeface="+mn-lt"/>
              </a:rPr>
              <a:t> </a:t>
            </a:r>
            <a:r>
              <a:rPr lang="en-US" sz="2800" dirty="0">
                <a:latin typeface="+mn-lt"/>
              </a:rPr>
              <a:t>Underlining a link between the CSA, SAR and STAR in terms of spatial or spatiotemporal structure.</a:t>
            </a:r>
            <a:r>
              <a:rPr lang="en-US" sz="2800" baseline="30000" dirty="0">
                <a:latin typeface="+mn-lt"/>
              </a:rPr>
              <a:t>4,8</a:t>
            </a:r>
          </a:p>
          <a:p>
            <a:pPr marL="342900" indent="-342900" algn="just">
              <a:buFont typeface="Arial" panose="020B0604020202020204" pitchFamily="34" charset="0"/>
              <a:buChar char="•"/>
            </a:pPr>
            <a:r>
              <a:rPr lang="en-US" sz="2800" dirty="0">
                <a:latin typeface="+mn-lt"/>
              </a:rPr>
              <a:t>One of the weaknesses of the CSA is that prediction is possible only if there is a comparable available to make a projection. </a:t>
            </a:r>
          </a:p>
          <a:p>
            <a:pPr marL="342900" indent="-342900" algn="just">
              <a:buFont typeface="Arial" panose="020B0604020202020204" pitchFamily="34" charset="0"/>
              <a:buChar char="•"/>
            </a:pPr>
            <a:r>
              <a:rPr lang="en-US" sz="2800" dirty="0">
                <a:latin typeface="+mn-lt"/>
                <a:cs typeface="Arial" panose="020B0604020202020204" pitchFamily="34" charset="0"/>
              </a:rPr>
              <a:t>CSA may fail to identify an adequate number of comparables for some observations; thus, not all observations can be included in such analysis:</a:t>
            </a:r>
          </a:p>
          <a:p>
            <a:pPr marL="1085850" lvl="1" indent="-342900" algn="just">
              <a:buFont typeface="Wingdings" panose="05000000000000000000" pitchFamily="2" charset="2"/>
              <a:buChar char="Ø"/>
            </a:pPr>
            <a:r>
              <a:rPr lang="en-US" sz="2800" dirty="0">
                <a:latin typeface="+mn-lt"/>
                <a:cs typeface="Arial" panose="020B0604020202020204" pitchFamily="34" charset="0"/>
              </a:rPr>
              <a:t>This can be partly improved by relaxing some of the similarity constraints in defining </a:t>
            </a:r>
            <a:r>
              <a:rPr lang="en-US" sz="2800" dirty="0" err="1">
                <a:latin typeface="+mn-lt"/>
                <a:cs typeface="Arial" panose="020B0604020202020204" pitchFamily="34" charset="0"/>
              </a:rPr>
              <a:t>comparables</a:t>
            </a:r>
            <a:r>
              <a:rPr lang="en-US" sz="2800" dirty="0">
                <a:latin typeface="+mn-lt"/>
                <a:cs typeface="Arial" panose="020B0604020202020204" pitchFamily="34" charset="0"/>
              </a:rPr>
              <a:t>.</a:t>
            </a:r>
          </a:p>
          <a:p>
            <a:pPr marL="342900" indent="-342900" algn="just">
              <a:buFont typeface="Arial" panose="020B0604020202020204" pitchFamily="34" charset="0"/>
              <a:buChar char="•"/>
            </a:pPr>
            <a:r>
              <a:rPr lang="en-US" sz="2800" dirty="0">
                <a:latin typeface="+mn-lt"/>
                <a:cs typeface="Arial" panose="020B0604020202020204" pitchFamily="34" charset="0"/>
              </a:rPr>
              <a:t>CSA needs to deal with the main HPM disadvantage, the need to capture the implicit price of all characteristics from unbiased regression coefficients:</a:t>
            </a:r>
          </a:p>
          <a:p>
            <a:pPr marL="1085850" lvl="1" indent="-342900" algn="just">
              <a:buFont typeface="Wingdings" panose="05000000000000000000" pitchFamily="2" charset="2"/>
              <a:buChar char="Ø"/>
            </a:pPr>
            <a:r>
              <a:rPr lang="en-US" sz="2800" dirty="0">
                <a:latin typeface="+mn-lt"/>
                <a:cs typeface="Arial" panose="020B0604020202020204" pitchFamily="34" charset="0"/>
              </a:rPr>
              <a:t>This illustrates the trade-off in CSA regarding the precision in identifying comparables, including the spatial and temporal dimensions that we argue should take center stage in the process.</a:t>
            </a:r>
          </a:p>
        </p:txBody>
      </p:sp>
      <p:sp>
        <p:nvSpPr>
          <p:cNvPr id="17" name="Rectangle 16"/>
          <p:cNvSpPr/>
          <p:nvPr/>
        </p:nvSpPr>
        <p:spPr>
          <a:xfrm>
            <a:off x="15521948" y="20689298"/>
            <a:ext cx="13749578" cy="840978"/>
          </a:xfrm>
          <a:prstGeom prst="rect">
            <a:avLst/>
          </a:prstGeom>
          <a:solidFill>
            <a:srgbClr val="5AC8DF"/>
          </a:solidFill>
          <a:ln w="12700">
            <a:solidFill>
              <a:srgbClr val="18637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518" b="1" dirty="0">
                <a:solidFill>
                  <a:schemeClr val="accent3">
                    <a:lumMod val="20000"/>
                    <a:lumOff val="80000"/>
                  </a:schemeClr>
                </a:solidFill>
              </a:rPr>
              <a:t>Discussion</a:t>
            </a:r>
          </a:p>
        </p:txBody>
      </p:sp>
      <p:sp>
        <p:nvSpPr>
          <p:cNvPr id="18" name="Text Box 193"/>
          <p:cNvSpPr txBox="1">
            <a:spLocks noChangeArrowheads="1"/>
          </p:cNvSpPr>
          <p:nvPr/>
        </p:nvSpPr>
        <p:spPr bwMode="auto">
          <a:xfrm>
            <a:off x="15484960" y="31734034"/>
            <a:ext cx="13767069" cy="5079436"/>
          </a:xfrm>
          <a:prstGeom prst="rect">
            <a:avLst/>
          </a:prstGeom>
          <a:solidFill>
            <a:schemeClr val="bg1"/>
          </a:solidFill>
          <a:ln w="12700">
            <a:solidFill>
              <a:srgbClr val="186378"/>
            </a:solidFill>
          </a:ln>
          <a:effectLst/>
        </p:spPr>
        <p:txBody>
          <a:bodyPr wrap="square" lIns="168196" tIns="168196" rIns="168196" bIns="168196">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marL="457200" indent="-457200" algn="just">
              <a:buFont typeface="Arial" panose="020B0604020202020204" pitchFamily="34" charset="0"/>
              <a:buChar char="•"/>
            </a:pPr>
            <a:r>
              <a:rPr lang="en-US" sz="2800" dirty="0">
                <a:latin typeface="Calibri" pitchFamily="34" charset="0"/>
              </a:rPr>
              <a:t>A computationally simple and useful forecasting tool based on spatiotemporal nearest neighbors and a matching estimator approach.</a:t>
            </a:r>
            <a:r>
              <a:rPr lang="en-US" sz="2800" baseline="30000" dirty="0">
                <a:latin typeface="Calibri" pitchFamily="34" charset="0"/>
              </a:rPr>
              <a:t>7</a:t>
            </a:r>
          </a:p>
          <a:p>
            <a:pPr marL="457200" indent="-457200" algn="just">
              <a:buFont typeface="Arial" panose="020B0604020202020204" pitchFamily="34" charset="0"/>
              <a:buChar char="•"/>
            </a:pPr>
            <a:r>
              <a:rPr lang="en-US" sz="2800" dirty="0">
                <a:latin typeface="Calibri" pitchFamily="34" charset="0"/>
              </a:rPr>
              <a:t>CSA, based on the limited information of only a few independent variables, outperforms the “a-spatial” HPM.</a:t>
            </a:r>
          </a:p>
          <a:p>
            <a:pPr marL="457200" indent="-457200" algn="just">
              <a:buFont typeface="Arial" panose="020B0604020202020204" pitchFamily="34" charset="0"/>
              <a:buChar char="•"/>
            </a:pPr>
            <a:r>
              <a:rPr lang="en-US" sz="2800" dirty="0">
                <a:latin typeface="Calibri" pitchFamily="34" charset="0"/>
              </a:rPr>
              <a:t>From the perspective of the real estate industry, the CSA proposed in this paper:</a:t>
            </a:r>
          </a:p>
          <a:p>
            <a:pPr marL="1085850" lvl="1" indent="-342900" algn="just">
              <a:buFont typeface="Wingdings" panose="05000000000000000000" pitchFamily="2" charset="2"/>
              <a:buChar char="Ø"/>
            </a:pPr>
            <a:r>
              <a:rPr lang="en-US" sz="2800" dirty="0">
                <a:latin typeface="Calibri" pitchFamily="34" charset="0"/>
              </a:rPr>
              <a:t>Can potentially provide a </a:t>
            </a:r>
            <a:r>
              <a:rPr lang="en-US" sz="2800">
                <a:latin typeface="Calibri" pitchFamily="34" charset="0"/>
              </a:rPr>
              <a:t>valuable tool </a:t>
            </a:r>
            <a:r>
              <a:rPr lang="en-US" sz="2800" dirty="0">
                <a:latin typeface="Calibri" pitchFamily="34" charset="0"/>
              </a:rPr>
              <a:t>as it does not require statistical analysis;</a:t>
            </a:r>
          </a:p>
          <a:p>
            <a:pPr marL="1085850" lvl="1" indent="-342900" algn="just">
              <a:buFont typeface="Wingdings" panose="05000000000000000000" pitchFamily="2" charset="2"/>
              <a:buChar char="Ø"/>
            </a:pPr>
            <a:r>
              <a:rPr lang="en-US" sz="2800" dirty="0">
                <a:latin typeface="Calibri" pitchFamily="34" charset="0"/>
              </a:rPr>
              <a:t>Works well under informational constraints; </a:t>
            </a:r>
          </a:p>
          <a:p>
            <a:pPr marL="1085850" lvl="1" indent="-342900" algn="just">
              <a:buFont typeface="Wingdings" panose="05000000000000000000" pitchFamily="2" charset="2"/>
              <a:buChar char="Ø"/>
            </a:pPr>
            <a:r>
              <a:rPr lang="en-US" sz="2800" dirty="0">
                <a:latin typeface="Calibri" pitchFamily="34" charset="0"/>
              </a:rPr>
              <a:t>Improves the comparable selection process by reducing arbitrariness and subjectivity.</a:t>
            </a:r>
          </a:p>
          <a:p>
            <a:pPr marL="457200" indent="-457200" algn="just">
              <a:buFont typeface="Arial" panose="020B0604020202020204" pitchFamily="34" charset="0"/>
              <a:buChar char="•"/>
            </a:pPr>
            <a:r>
              <a:rPr lang="en-US" sz="2800" dirty="0">
                <a:latin typeface="Calibri" pitchFamily="34" charset="0"/>
              </a:rPr>
              <a:t>CSA can also be potentially combined with other HPM-based methods, such as the difference-in-differences (DID) approach, to evaluate the impact of extrinsic amenities on house prices.</a:t>
            </a:r>
          </a:p>
        </p:txBody>
      </p:sp>
      <p:sp>
        <p:nvSpPr>
          <p:cNvPr id="19" name="Rectangle 18"/>
          <p:cNvSpPr/>
          <p:nvPr/>
        </p:nvSpPr>
        <p:spPr>
          <a:xfrm>
            <a:off x="15502453" y="30884040"/>
            <a:ext cx="13749576" cy="840978"/>
          </a:xfrm>
          <a:prstGeom prst="rect">
            <a:avLst/>
          </a:prstGeom>
          <a:solidFill>
            <a:srgbClr val="5AC8DF"/>
          </a:solidFill>
          <a:ln w="12700">
            <a:solidFill>
              <a:srgbClr val="18637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518" b="1" dirty="0">
                <a:solidFill>
                  <a:schemeClr val="accent3">
                    <a:lumMod val="20000"/>
                    <a:lumOff val="80000"/>
                  </a:schemeClr>
                </a:solidFill>
              </a:rPr>
              <a:t>Conclusions</a:t>
            </a:r>
          </a:p>
        </p:txBody>
      </p:sp>
      <mc:AlternateContent xmlns:mc="http://schemas.openxmlformats.org/markup-compatibility/2006" xmlns:a14="http://schemas.microsoft.com/office/drawing/2010/main">
        <mc:Choice Requires="a14">
          <p:graphicFrame>
            <p:nvGraphicFramePr>
              <p:cNvPr id="20" name="Content Placeholder 114" descr="Sample table with 4 columns, 7 rows." title="Sample Table"/>
              <p:cNvGraphicFramePr>
                <a:graphicFrameLocks/>
              </p:cNvGraphicFramePr>
              <p:nvPr>
                <p:extLst>
                  <p:ext uri="{D42A27DB-BD31-4B8C-83A1-F6EECF244321}">
                    <p14:modId xmlns:p14="http://schemas.microsoft.com/office/powerpoint/2010/main" val="3775260955"/>
                  </p:ext>
                </p:extLst>
              </p:nvPr>
            </p:nvGraphicFramePr>
            <p:xfrm>
              <a:off x="16626277" y="14246087"/>
              <a:ext cx="11654520" cy="5909865"/>
            </p:xfrm>
            <a:graphic>
              <a:graphicData uri="http://schemas.openxmlformats.org/drawingml/2006/table">
                <a:tbl>
                  <a:tblPr firstRow="1" bandRow="1">
                    <a:tableStyleId>{F5AB1C69-6EDB-4FF4-983F-18BD219EF322}</a:tableStyleId>
                  </a:tblPr>
                  <a:tblGrid>
                    <a:gridCol w="5909886">
                      <a:extLst>
                        <a:ext uri="{9D8B030D-6E8A-4147-A177-3AD203B41FA5}">
                          <a16:colId xmlns:a16="http://schemas.microsoft.com/office/drawing/2014/main" val="20000"/>
                        </a:ext>
                      </a:extLst>
                    </a:gridCol>
                    <a:gridCol w="2031436">
                      <a:extLst>
                        <a:ext uri="{9D8B030D-6E8A-4147-A177-3AD203B41FA5}">
                          <a16:colId xmlns:a16="http://schemas.microsoft.com/office/drawing/2014/main" val="20001"/>
                        </a:ext>
                      </a:extLst>
                    </a:gridCol>
                    <a:gridCol w="2031436">
                      <a:extLst>
                        <a:ext uri="{9D8B030D-6E8A-4147-A177-3AD203B41FA5}">
                          <a16:colId xmlns:a16="http://schemas.microsoft.com/office/drawing/2014/main" val="20002"/>
                        </a:ext>
                      </a:extLst>
                    </a:gridCol>
                    <a:gridCol w="1681762">
                      <a:extLst>
                        <a:ext uri="{9D8B030D-6E8A-4147-A177-3AD203B41FA5}">
                          <a16:colId xmlns:a16="http://schemas.microsoft.com/office/drawing/2014/main" val="20003"/>
                        </a:ext>
                      </a:extLst>
                    </a:gridCol>
                  </a:tblGrid>
                  <a:tr h="588848">
                    <a:tc>
                      <a:txBody>
                        <a:bodyPr/>
                        <a:lstStyle/>
                        <a:p>
                          <a:pPr algn="ctr"/>
                          <a:r>
                            <a:rPr lang="en-US" sz="2800" noProof="0" dirty="0"/>
                            <a:t>Statistics</a:t>
                          </a:r>
                        </a:p>
                      </a:txBody>
                      <a:tcPr marL="84098" marR="84098" marT="42049" marB="42049" anchor="ctr">
                        <a:solidFill>
                          <a:srgbClr val="5AC8DF"/>
                        </a:solidFill>
                      </a:tcPr>
                    </a:tc>
                    <a:tc gridSpan="3">
                      <a:txBody>
                        <a:bodyPr/>
                        <a:lstStyle/>
                        <a:p>
                          <a:pPr algn="ctr"/>
                          <a:r>
                            <a:rPr lang="en-US" sz="2800" noProof="0"/>
                            <a:t>Method</a:t>
                          </a:r>
                        </a:p>
                      </a:txBody>
                      <a:tcPr marL="84098" marR="84098" marT="42049" marB="42049" anchor="ctr">
                        <a:solidFill>
                          <a:srgbClr val="5AC8DF"/>
                        </a:solidFill>
                      </a:tcPr>
                    </a:tc>
                    <a:tc hMerge="1">
                      <a:txBody>
                        <a:bodyPr/>
                        <a:lstStyle/>
                        <a:p>
                          <a:pPr algn="ctr"/>
                          <a:endParaRPr lang="en-US" sz="2900" dirty="0"/>
                        </a:p>
                      </a:txBody>
                      <a:tcPr marL="84098" marR="84098" marT="42049" marB="42049" anchor="ctr">
                        <a:solidFill>
                          <a:srgbClr val="5AC8DF"/>
                        </a:solidFill>
                      </a:tcPr>
                    </a:tc>
                    <a:tc hMerge="1">
                      <a:txBody>
                        <a:bodyPr/>
                        <a:lstStyle/>
                        <a:p>
                          <a:pPr algn="ctr"/>
                          <a:endParaRPr lang="en-US" sz="2900" dirty="0"/>
                        </a:p>
                      </a:txBody>
                      <a:tcPr marL="84098" marR="84098" marT="42049" marB="42049" anchor="ctr">
                        <a:solidFill>
                          <a:srgbClr val="5AC8DF"/>
                        </a:solidFill>
                      </a:tcPr>
                    </a:tc>
                    <a:extLst>
                      <a:ext uri="{0D108BD9-81ED-4DB2-BD59-A6C34878D82A}">
                        <a16:rowId xmlns:a16="http://schemas.microsoft.com/office/drawing/2014/main" val="10000"/>
                      </a:ext>
                    </a:extLst>
                  </a:tr>
                  <a:tr h="535942">
                    <a:tc>
                      <a:txBody>
                        <a:bodyPr/>
                        <a:lstStyle/>
                        <a:p>
                          <a:endParaRPr lang="en-US" sz="2000" noProof="0"/>
                        </a:p>
                      </a:txBody>
                      <a:tcPr marL="84098" marR="84098" marT="42049" marB="42049" anchor="ctr">
                        <a:solidFill>
                          <a:srgbClr val="5AC8DF"/>
                        </a:solidFill>
                      </a:tcPr>
                    </a:tc>
                    <a:tc gridSpan="2">
                      <a:txBody>
                        <a:bodyPr/>
                        <a:lstStyle/>
                        <a:p>
                          <a:pPr algn="ctr"/>
                          <a:r>
                            <a:rPr lang="en-US" sz="2600" noProof="0"/>
                            <a:t>HPM</a:t>
                          </a:r>
                        </a:p>
                      </a:txBody>
                      <a:tcPr marL="84098" marR="84098" marT="42049" marB="42049" anchor="ctr">
                        <a:solidFill>
                          <a:srgbClr val="5AC8DF"/>
                        </a:solidFill>
                      </a:tcPr>
                    </a:tc>
                    <a:tc hMerge="1">
                      <a:txBody>
                        <a:bodyPr/>
                        <a:lstStyle/>
                        <a:p>
                          <a:pPr algn="ctr"/>
                          <a:endParaRPr lang="en-US" sz="2900" dirty="0"/>
                        </a:p>
                      </a:txBody>
                      <a:tcPr marL="84098" marR="84098" marT="42049" marB="42049" anchor="ctr">
                        <a:solidFill>
                          <a:srgbClr val="5AC8DF"/>
                        </a:solidFill>
                      </a:tcPr>
                    </a:tc>
                    <a:tc>
                      <a:txBody>
                        <a:bodyPr/>
                        <a:lstStyle/>
                        <a:p>
                          <a:pPr algn="ctr"/>
                          <a:r>
                            <a:rPr lang="fr-FR" sz="2600" dirty="0"/>
                            <a:t>CSA</a:t>
                          </a:r>
                          <a:endParaRPr lang="en-US" sz="2600" dirty="0"/>
                        </a:p>
                      </a:txBody>
                      <a:tcPr marL="84098" marR="84098" marT="42049" marB="42049" anchor="ctr">
                        <a:solidFill>
                          <a:srgbClr val="5AC8DF"/>
                        </a:solidFill>
                      </a:tcPr>
                    </a:tc>
                    <a:extLst>
                      <a:ext uri="{0D108BD9-81ED-4DB2-BD59-A6C34878D82A}">
                        <a16:rowId xmlns:a16="http://schemas.microsoft.com/office/drawing/2014/main" val="10004"/>
                      </a:ext>
                    </a:extLst>
                  </a:tr>
                  <a:tr h="586954">
                    <a:tc>
                      <a:txBody>
                        <a:bodyPr/>
                        <a:lstStyle/>
                        <a:p>
                          <a:pPr marL="0" marR="0" indent="0" algn="l" defTabSz="3027487" rtl="0" eaLnBrk="1" fontAlgn="auto" latinLnBrk="0" hangingPunct="1">
                            <a:lnSpc>
                              <a:spcPct val="100000"/>
                            </a:lnSpc>
                            <a:spcBef>
                              <a:spcPts val="0"/>
                            </a:spcBef>
                            <a:spcAft>
                              <a:spcPts val="0"/>
                            </a:spcAft>
                            <a:buClrTx/>
                            <a:buSzTx/>
                            <a:buFontTx/>
                            <a:buNone/>
                            <a:tabLst/>
                            <a:defRPr/>
                          </a:pPr>
                          <a:r>
                            <a:rPr lang="en-US" sz="2200" noProof="0"/>
                            <a:t>(Dependent</a:t>
                          </a:r>
                          <a:r>
                            <a:rPr lang="en-US" sz="2200" baseline="0" noProof="0"/>
                            <a:t> variable: ln(</a:t>
                          </a:r>
                          <a14:m>
                            <m:oMath xmlns:m="http://schemas.openxmlformats.org/officeDocument/2006/math">
                              <m:sSub>
                                <m:sSubPr>
                                  <m:ctrlPr>
                                    <a:rPr lang="en-US" sz="2200" b="0" i="1" baseline="0" noProof="0" smtClean="0">
                                      <a:latin typeface="Cambria Math" panose="02040503050406030204" pitchFamily="18" charset="0"/>
                                    </a:rPr>
                                  </m:ctrlPr>
                                </m:sSubPr>
                                <m:e>
                                  <m:r>
                                    <a:rPr lang="en-US" sz="2200" b="0" i="1" baseline="0" noProof="0" smtClean="0">
                                      <a:latin typeface="Cambria Math"/>
                                    </a:rPr>
                                    <m:t>𝑦</m:t>
                                  </m:r>
                                </m:e>
                                <m:sub>
                                  <m:r>
                                    <a:rPr lang="en-US" sz="2200" b="0" i="1" baseline="0" noProof="0" smtClean="0">
                                      <a:latin typeface="Cambria Math"/>
                                    </a:rPr>
                                    <m:t>𝑖</m:t>
                                  </m:r>
                                  <m:r>
                                    <a:rPr lang="en-US" sz="2200" b="0" i="1" baseline="0" noProof="0" smtClean="0">
                                      <a:latin typeface="Cambria Math"/>
                                    </a:rPr>
                                    <m:t>,</m:t>
                                  </m:r>
                                  <m:r>
                                    <a:rPr lang="en-US" sz="2200" b="0" i="1" baseline="0" noProof="0" smtClean="0">
                                      <a:latin typeface="Cambria Math"/>
                                    </a:rPr>
                                    <m:t>𝑡</m:t>
                                  </m:r>
                                </m:sub>
                              </m:sSub>
                            </m:oMath>
                          </a14:m>
                          <a:r>
                            <a:rPr lang="en-US" sz="2200" noProof="0"/>
                            <a:t>))</a:t>
                          </a:r>
                        </a:p>
                      </a:txBody>
                      <a:tcPr marL="84098" marR="84098" marT="42049" marB="42049" anchor="ctr">
                        <a:solidFill>
                          <a:srgbClr val="5AC8DF"/>
                        </a:solidFill>
                      </a:tcPr>
                    </a:tc>
                    <a:tc>
                      <a:txBody>
                        <a:bodyPr/>
                        <a:lstStyle/>
                        <a:p>
                          <a:pPr algn="ctr"/>
                          <a:r>
                            <a:rPr lang="en-US" sz="2600" noProof="0"/>
                            <a:t>Typical</a:t>
                          </a:r>
                        </a:p>
                      </a:txBody>
                      <a:tcPr marL="84098" marR="84098" marT="42049" marB="42049" anchor="ctr">
                        <a:solidFill>
                          <a:srgbClr val="5AC8DF"/>
                        </a:solidFill>
                      </a:tcPr>
                    </a:tc>
                    <a:tc>
                      <a:txBody>
                        <a:bodyPr/>
                        <a:lstStyle/>
                        <a:p>
                          <a:pPr algn="ctr"/>
                          <a:r>
                            <a:rPr lang="en-US" sz="2600" noProof="0"/>
                            <a:t>Gamma</a:t>
                          </a:r>
                        </a:p>
                      </a:txBody>
                      <a:tcPr marL="84098" marR="84098" marT="42049" marB="42049" anchor="ctr">
                        <a:solidFill>
                          <a:srgbClr val="5AC8DF"/>
                        </a:solidFill>
                      </a:tcPr>
                    </a:tc>
                    <a:tc>
                      <a:txBody>
                        <a:bodyPr/>
                        <a:lstStyle/>
                        <a:p>
                          <a:pPr algn="ctr"/>
                          <a:endParaRPr lang="en-US" sz="2900" dirty="0"/>
                        </a:p>
                      </a:txBody>
                      <a:tcPr marL="84098" marR="84098" marT="42049" marB="42049" anchor="ctr">
                        <a:solidFill>
                          <a:srgbClr val="5AC8DF"/>
                        </a:solidFill>
                      </a:tcPr>
                    </a:tc>
                    <a:extLst>
                      <a:ext uri="{0D108BD9-81ED-4DB2-BD59-A6C34878D82A}">
                        <a16:rowId xmlns:a16="http://schemas.microsoft.com/office/drawing/2014/main" val="10005"/>
                      </a:ext>
                    </a:extLst>
                  </a:tr>
                  <a:tr h="535942">
                    <a:tc>
                      <a:txBody>
                        <a:bodyPr/>
                        <a:lstStyle/>
                        <a:p>
                          <a:r>
                            <a:rPr lang="en-US" sz="2600" noProof="0"/>
                            <a:t>Number of better predictions</a:t>
                          </a:r>
                        </a:p>
                      </a:txBody>
                      <a:tcPr marL="84098" marR="84098" marT="42049" marB="42049" anchor="ctr"/>
                    </a:tc>
                    <a:tc>
                      <a:txBody>
                        <a:bodyPr/>
                        <a:lstStyle/>
                        <a:p>
                          <a:pPr algn="ctr"/>
                          <a:r>
                            <a:rPr lang="en-US" sz="2600" noProof="0"/>
                            <a:t>1574</a:t>
                          </a:r>
                        </a:p>
                      </a:txBody>
                      <a:tcPr marL="84098" marR="84098" marT="42049" marB="42049" anchor="ctr"/>
                    </a:tc>
                    <a:tc>
                      <a:txBody>
                        <a:bodyPr/>
                        <a:lstStyle/>
                        <a:p>
                          <a:pPr algn="ctr"/>
                          <a:r>
                            <a:rPr lang="en-US" sz="2600" noProof="0"/>
                            <a:t>1882</a:t>
                          </a:r>
                        </a:p>
                      </a:txBody>
                      <a:tcPr marL="84098" marR="84098" marT="42049" marB="42049" anchor="ctr"/>
                    </a:tc>
                    <a:tc>
                      <a:txBody>
                        <a:bodyPr/>
                        <a:lstStyle/>
                        <a:p>
                          <a:pPr algn="ctr"/>
                          <a:endParaRPr lang="en-US" sz="2600" dirty="0"/>
                        </a:p>
                      </a:txBody>
                      <a:tcPr marL="84098" marR="84098" marT="42049" marB="42049" anchor="ctr"/>
                    </a:tc>
                    <a:extLst>
                      <a:ext uri="{0D108BD9-81ED-4DB2-BD59-A6C34878D82A}">
                        <a16:rowId xmlns:a16="http://schemas.microsoft.com/office/drawing/2014/main" val="10001"/>
                      </a:ext>
                    </a:extLst>
                  </a:tr>
                  <a:tr h="541376">
                    <a:tc>
                      <a:txBody>
                        <a:bodyPr/>
                        <a:lstStyle/>
                        <a:p>
                          <a:r>
                            <a:rPr lang="en-US" sz="2600" noProof="0"/>
                            <a:t>Mean square error (MSE)</a:t>
                          </a:r>
                        </a:p>
                      </a:txBody>
                      <a:tcPr marL="84098" marR="84098" marT="42049" marB="42049" anchor="ctr"/>
                    </a:tc>
                    <a:tc>
                      <a:txBody>
                        <a:bodyPr/>
                        <a:lstStyle/>
                        <a:p>
                          <a:pPr algn="ctr"/>
                          <a:r>
                            <a:rPr lang="en-US" sz="2600" b="0" i="0" u="none" strike="noStrike" kern="1200" baseline="0" noProof="0">
                              <a:solidFill>
                                <a:schemeClr val="dk1"/>
                              </a:solidFill>
                              <a:latin typeface="+mn-lt"/>
                              <a:ea typeface="+mn-ea"/>
                              <a:cs typeface="+mn-cs"/>
                            </a:rPr>
                            <a:t>0.2303</a:t>
                          </a:r>
                          <a:endParaRPr lang="en-US" sz="2600" noProof="0"/>
                        </a:p>
                      </a:txBody>
                      <a:tcPr marL="84098" marR="84098" marT="42049" marB="42049" anchor="ctr"/>
                    </a:tc>
                    <a:tc>
                      <a:txBody>
                        <a:bodyPr/>
                        <a:lstStyle/>
                        <a:p>
                          <a:pPr algn="ctr"/>
                          <a:r>
                            <a:rPr lang="en-US" sz="2600" b="0" i="0" u="none" strike="noStrike" kern="1200" baseline="0" noProof="0">
                              <a:solidFill>
                                <a:schemeClr val="dk1"/>
                              </a:solidFill>
                              <a:latin typeface="+mn-lt"/>
                              <a:ea typeface="+mn-ea"/>
                              <a:cs typeface="+mn-cs"/>
                            </a:rPr>
                            <a:t>0.1549</a:t>
                          </a:r>
                          <a:endParaRPr lang="en-US" sz="2600" noProof="0"/>
                        </a:p>
                      </a:txBody>
                      <a:tcPr marL="84098" marR="84098" marT="42049" marB="42049" anchor="ctr"/>
                    </a:tc>
                    <a:tc>
                      <a:txBody>
                        <a:bodyPr/>
                        <a:lstStyle/>
                        <a:p>
                          <a:pPr algn="ctr"/>
                          <a:r>
                            <a:rPr lang="en-US" sz="2600" b="0" i="0" u="none" strike="noStrike" kern="1200" baseline="0" dirty="0">
                              <a:solidFill>
                                <a:schemeClr val="dk1"/>
                              </a:solidFill>
                              <a:latin typeface="+mn-lt"/>
                              <a:ea typeface="+mn-ea"/>
                              <a:cs typeface="+mn-cs"/>
                            </a:rPr>
                            <a:t>0.1868</a:t>
                          </a:r>
                          <a:endParaRPr lang="en-US" sz="2600" dirty="0"/>
                        </a:p>
                      </a:txBody>
                      <a:tcPr marL="84098" marR="84098" marT="42049" marB="42049" anchor="ctr"/>
                    </a:tc>
                    <a:extLst>
                      <a:ext uri="{0D108BD9-81ED-4DB2-BD59-A6C34878D82A}">
                        <a16:rowId xmlns:a16="http://schemas.microsoft.com/office/drawing/2014/main" val="10002"/>
                      </a:ext>
                    </a:extLst>
                  </a:tr>
                  <a:tr h="535942">
                    <a:tc>
                      <a:txBody>
                        <a:bodyPr/>
                        <a:lstStyle/>
                        <a:p>
                          <a:r>
                            <a:rPr lang="en-US" sz="2600" noProof="0"/>
                            <a:t>Root mean square error (RMSE)</a:t>
                          </a:r>
                        </a:p>
                      </a:txBody>
                      <a:tcPr marL="84098" marR="84098" marT="42049" marB="42049" anchor="ctr"/>
                    </a:tc>
                    <a:tc>
                      <a:txBody>
                        <a:bodyPr/>
                        <a:lstStyle/>
                        <a:p>
                          <a:pPr algn="ctr"/>
                          <a:r>
                            <a:rPr lang="en-US" sz="2600" b="0" i="0" u="none" strike="noStrike" kern="1200" baseline="0" noProof="0">
                              <a:solidFill>
                                <a:schemeClr val="dk1"/>
                              </a:solidFill>
                              <a:latin typeface="+mn-lt"/>
                              <a:ea typeface="+mn-ea"/>
                              <a:cs typeface="+mn-cs"/>
                            </a:rPr>
                            <a:t>0.4799</a:t>
                          </a:r>
                          <a:endParaRPr lang="en-US" sz="2600" noProof="0"/>
                        </a:p>
                      </a:txBody>
                      <a:tcPr marL="84098" marR="84098" marT="42049" marB="42049" anchor="ctr"/>
                    </a:tc>
                    <a:tc>
                      <a:txBody>
                        <a:bodyPr/>
                        <a:lstStyle/>
                        <a:p>
                          <a:pPr algn="ctr"/>
                          <a:r>
                            <a:rPr lang="en-US" sz="2600" b="0" i="0" u="none" strike="noStrike" kern="1200" baseline="0" noProof="0">
                              <a:solidFill>
                                <a:schemeClr val="dk1"/>
                              </a:solidFill>
                              <a:latin typeface="+mn-lt"/>
                              <a:ea typeface="+mn-ea"/>
                              <a:cs typeface="+mn-cs"/>
                            </a:rPr>
                            <a:t>0.3936</a:t>
                          </a:r>
                          <a:endParaRPr lang="en-US" sz="2600" noProof="0"/>
                        </a:p>
                      </a:txBody>
                      <a:tcPr marL="84098" marR="84098" marT="42049" marB="42049" anchor="ctr"/>
                    </a:tc>
                    <a:tc>
                      <a:txBody>
                        <a:bodyPr/>
                        <a:lstStyle/>
                        <a:p>
                          <a:pPr algn="ctr"/>
                          <a:r>
                            <a:rPr lang="en-US" sz="2600" b="0" i="0" u="none" strike="noStrike" kern="1200" baseline="0" dirty="0">
                              <a:solidFill>
                                <a:schemeClr val="dk1"/>
                              </a:solidFill>
                              <a:latin typeface="+mn-lt"/>
                              <a:ea typeface="+mn-ea"/>
                              <a:cs typeface="+mn-cs"/>
                            </a:rPr>
                            <a:t>0.4322</a:t>
                          </a:r>
                          <a:endParaRPr lang="en-US" sz="2600" dirty="0"/>
                        </a:p>
                      </a:txBody>
                      <a:tcPr marL="84098" marR="84098" marT="42049" marB="42049" anchor="ctr"/>
                    </a:tc>
                    <a:extLst>
                      <a:ext uri="{0D108BD9-81ED-4DB2-BD59-A6C34878D82A}">
                        <a16:rowId xmlns:a16="http://schemas.microsoft.com/office/drawing/2014/main" val="10003"/>
                      </a:ext>
                    </a:extLst>
                  </a:tr>
                  <a:tr h="535942">
                    <a:tc>
                      <a:txBody>
                        <a:bodyPr/>
                        <a:lstStyle/>
                        <a:p>
                          <a:r>
                            <a:rPr lang="en-US" sz="2600" noProof="0"/>
                            <a:t>Mean</a:t>
                          </a:r>
                          <a:r>
                            <a:rPr lang="en-US" sz="2600" baseline="0" noProof="0"/>
                            <a:t> absolute deviation (MAD)</a:t>
                          </a:r>
                          <a:endParaRPr lang="en-US" sz="2600" noProof="0"/>
                        </a:p>
                      </a:txBody>
                      <a:tcPr marL="84098" marR="84098" marT="42049" marB="42049" anchor="ctr"/>
                    </a:tc>
                    <a:tc>
                      <a:txBody>
                        <a:bodyPr/>
                        <a:lstStyle/>
                        <a:p>
                          <a:pPr algn="ctr"/>
                          <a:r>
                            <a:rPr lang="en-US" sz="2600" b="0" i="0" u="none" strike="noStrike" kern="1200" baseline="0" noProof="0">
                              <a:solidFill>
                                <a:schemeClr val="dk1"/>
                              </a:solidFill>
                              <a:latin typeface="+mn-lt"/>
                              <a:ea typeface="+mn-ea"/>
                              <a:cs typeface="+mn-cs"/>
                            </a:rPr>
                            <a:t>0.3450</a:t>
                          </a:r>
                          <a:endParaRPr lang="en-US" sz="2600" noProof="0"/>
                        </a:p>
                      </a:txBody>
                      <a:tcPr marL="84098" marR="84098" marT="42049" marB="42049" anchor="ctr"/>
                    </a:tc>
                    <a:tc>
                      <a:txBody>
                        <a:bodyPr/>
                        <a:lstStyle/>
                        <a:p>
                          <a:pPr algn="ctr"/>
                          <a:r>
                            <a:rPr lang="en-US" sz="2600" b="0" i="0" u="none" strike="noStrike" kern="1200" baseline="0" noProof="0">
                              <a:solidFill>
                                <a:schemeClr val="dk1"/>
                              </a:solidFill>
                              <a:latin typeface="+mn-lt"/>
                              <a:ea typeface="+mn-ea"/>
                              <a:cs typeface="+mn-cs"/>
                            </a:rPr>
                            <a:t>0.2883</a:t>
                          </a:r>
                          <a:endParaRPr lang="en-US" sz="2600" noProof="0"/>
                        </a:p>
                      </a:txBody>
                      <a:tcPr marL="84098" marR="84098" marT="42049" marB="42049" anchor="ctr"/>
                    </a:tc>
                    <a:tc>
                      <a:txBody>
                        <a:bodyPr/>
                        <a:lstStyle/>
                        <a:p>
                          <a:pPr algn="ctr"/>
                          <a:r>
                            <a:rPr lang="en-US" sz="2600" b="0" i="0" u="none" strike="noStrike" kern="1200" baseline="0" dirty="0">
                              <a:solidFill>
                                <a:schemeClr val="dk1"/>
                              </a:solidFill>
                              <a:latin typeface="+mn-lt"/>
                              <a:ea typeface="+mn-ea"/>
                              <a:cs typeface="+mn-cs"/>
                            </a:rPr>
                            <a:t>0.2965</a:t>
                          </a:r>
                          <a:endParaRPr lang="en-US" sz="2600" dirty="0"/>
                        </a:p>
                      </a:txBody>
                      <a:tcPr marL="84098" marR="84098" marT="42049" marB="42049" anchor="ctr"/>
                    </a:tc>
                    <a:extLst>
                      <a:ext uri="{0D108BD9-81ED-4DB2-BD59-A6C34878D82A}">
                        <a16:rowId xmlns:a16="http://schemas.microsoft.com/office/drawing/2014/main" val="10006"/>
                      </a:ext>
                    </a:extLst>
                  </a:tr>
                  <a:tr h="535942">
                    <a:tc>
                      <a:txBody>
                        <a:bodyPr/>
                        <a:lstStyle/>
                        <a:p>
                          <a:r>
                            <a:rPr lang="en-US" sz="2600" noProof="0"/>
                            <a:t>Mean standard</a:t>
                          </a:r>
                          <a:r>
                            <a:rPr lang="en-US" sz="2600" baseline="0" noProof="0"/>
                            <a:t> deviation (MSD)</a:t>
                          </a:r>
                          <a:endParaRPr lang="en-US" sz="2600" noProof="0"/>
                        </a:p>
                      </a:txBody>
                      <a:tcPr marL="84098" marR="84098" marT="42049" marB="42049" anchor="ctr"/>
                    </a:tc>
                    <a:tc>
                      <a:txBody>
                        <a:bodyPr/>
                        <a:lstStyle/>
                        <a:p>
                          <a:pPr algn="ctr"/>
                          <a:r>
                            <a:rPr lang="en-US" sz="2600" b="0" i="0" u="none" strike="noStrike" kern="1200" baseline="0" noProof="0">
                              <a:solidFill>
                                <a:schemeClr val="dk1"/>
                              </a:solidFill>
                              <a:latin typeface="+mn-lt"/>
                              <a:ea typeface="+mn-ea"/>
                              <a:cs typeface="+mn-cs"/>
                            </a:rPr>
                            <a:t>− 0.0208</a:t>
                          </a:r>
                          <a:endParaRPr lang="en-US" sz="2600" noProof="0"/>
                        </a:p>
                      </a:txBody>
                      <a:tcPr marL="84098" marR="84098" marT="42049" marB="42049" anchor="ctr"/>
                    </a:tc>
                    <a:tc>
                      <a:txBody>
                        <a:bodyPr/>
                        <a:lstStyle/>
                        <a:p>
                          <a:pPr algn="ctr"/>
                          <a:r>
                            <a:rPr lang="en-US" sz="2600" b="0" i="0" u="none" strike="noStrike" kern="1200" baseline="0" noProof="0">
                              <a:solidFill>
                                <a:schemeClr val="dk1"/>
                              </a:solidFill>
                              <a:latin typeface="+mn-lt"/>
                              <a:ea typeface="+mn-ea"/>
                              <a:cs typeface="+mn-cs"/>
                            </a:rPr>
                            <a:t>− 0.0185</a:t>
                          </a:r>
                          <a:endParaRPr lang="en-US" sz="2600" noProof="0"/>
                        </a:p>
                      </a:txBody>
                      <a:tcPr marL="84098" marR="84098" marT="42049" marB="42049" anchor="ctr"/>
                    </a:tc>
                    <a:tc>
                      <a:txBody>
                        <a:bodyPr/>
                        <a:lstStyle/>
                        <a:p>
                          <a:pPr algn="ctr"/>
                          <a:r>
                            <a:rPr lang="en-US" sz="2600" b="0" i="0" u="none" strike="noStrike" kern="1200" baseline="0" dirty="0">
                              <a:solidFill>
                                <a:schemeClr val="dk1"/>
                              </a:solidFill>
                              <a:latin typeface="+mn-lt"/>
                              <a:ea typeface="+mn-ea"/>
                              <a:cs typeface="+mn-cs"/>
                            </a:rPr>
                            <a:t>0.0155</a:t>
                          </a:r>
                          <a:endParaRPr lang="en-US" sz="2600" dirty="0"/>
                        </a:p>
                      </a:txBody>
                      <a:tcPr marL="84098" marR="84098" marT="42049" marB="42049" anchor="ctr"/>
                    </a:tc>
                    <a:extLst>
                      <a:ext uri="{0D108BD9-81ED-4DB2-BD59-A6C34878D82A}">
                        <a16:rowId xmlns:a16="http://schemas.microsoft.com/office/drawing/2014/main" val="10007"/>
                      </a:ext>
                    </a:extLst>
                  </a:tr>
                  <a:tr h="535942">
                    <a:tc>
                      <a:txBody>
                        <a:bodyPr/>
                        <a:lstStyle/>
                        <a:p>
                          <a:r>
                            <a:rPr lang="en-US" sz="2600" noProof="0"/>
                            <a:t>Coefficient of dispersion</a:t>
                          </a:r>
                          <a:r>
                            <a:rPr lang="en-US" sz="2600" baseline="0" noProof="0"/>
                            <a:t> (COD)</a:t>
                          </a:r>
                          <a:endParaRPr lang="en-US" sz="2600" noProof="0"/>
                        </a:p>
                      </a:txBody>
                      <a:tcPr marL="84098" marR="84098" marT="42049" marB="42049" anchor="ctr">
                        <a:lnB w="12700" cmpd="sng">
                          <a:noFill/>
                        </a:lnB>
                      </a:tcPr>
                    </a:tc>
                    <a:tc>
                      <a:txBody>
                        <a:bodyPr/>
                        <a:lstStyle/>
                        <a:p>
                          <a:pPr algn="ctr"/>
                          <a:r>
                            <a:rPr lang="en-US" sz="2600" b="0" i="0" u="none" strike="noStrike" kern="1200" baseline="0" noProof="0">
                              <a:solidFill>
                                <a:schemeClr val="dk1"/>
                              </a:solidFill>
                              <a:latin typeface="+mn-lt"/>
                              <a:ea typeface="+mn-ea"/>
                              <a:cs typeface="+mn-cs"/>
                            </a:rPr>
                            <a:t>0.0384</a:t>
                          </a:r>
                          <a:endParaRPr lang="en-US" sz="2600" noProof="0"/>
                        </a:p>
                      </a:txBody>
                      <a:tcPr marL="84098" marR="84098" marT="42049" marB="42049" anchor="ctr"/>
                    </a:tc>
                    <a:tc>
                      <a:txBody>
                        <a:bodyPr/>
                        <a:lstStyle/>
                        <a:p>
                          <a:pPr algn="ctr"/>
                          <a:r>
                            <a:rPr lang="en-US" sz="2600" b="0" i="0" u="none" strike="noStrike" kern="1200" baseline="0" noProof="0">
                              <a:solidFill>
                                <a:schemeClr val="dk1"/>
                              </a:solidFill>
                              <a:latin typeface="+mn-lt"/>
                              <a:ea typeface="+mn-ea"/>
                              <a:cs typeface="+mn-cs"/>
                            </a:rPr>
                            <a:t>0.0468</a:t>
                          </a:r>
                          <a:endParaRPr lang="en-US" sz="2600" noProof="0"/>
                        </a:p>
                      </a:txBody>
                      <a:tcPr marL="84098" marR="84098" marT="42049" marB="42049" anchor="ctr"/>
                    </a:tc>
                    <a:tc>
                      <a:txBody>
                        <a:bodyPr/>
                        <a:lstStyle/>
                        <a:p>
                          <a:pPr algn="ctr"/>
                          <a:r>
                            <a:rPr lang="en-US" sz="2600" b="0" i="0" u="none" strike="noStrike" kern="1200" baseline="0" dirty="0">
                              <a:solidFill>
                                <a:schemeClr val="dk1"/>
                              </a:solidFill>
                              <a:latin typeface="+mn-lt"/>
                              <a:ea typeface="+mn-ea"/>
                              <a:cs typeface="+mn-cs"/>
                            </a:rPr>
                            <a:t>0.0441</a:t>
                          </a:r>
                          <a:endParaRPr lang="en-US" sz="2600" dirty="0"/>
                        </a:p>
                      </a:txBody>
                      <a:tcPr marL="84098" marR="84098" marT="42049" marB="42049" anchor="ctr"/>
                    </a:tc>
                    <a:extLst>
                      <a:ext uri="{0D108BD9-81ED-4DB2-BD59-A6C34878D82A}">
                        <a16:rowId xmlns:a16="http://schemas.microsoft.com/office/drawing/2014/main" val="10008"/>
                      </a:ext>
                    </a:extLst>
                  </a:tr>
                  <a:tr h="535942">
                    <a:tc>
                      <a:txBody>
                        <a:bodyPr/>
                        <a:lstStyle/>
                        <a:p>
                          <a:r>
                            <a:rPr lang="en-US" sz="2600" noProof="0"/>
                            <a:t>Pseudo-R²</a:t>
                          </a:r>
                        </a:p>
                      </a:txBody>
                      <a:tcPr marL="84098" marR="84098" marT="42049" marB="42049"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2600" b="0" i="0" u="none" strike="noStrike" kern="1200" baseline="0" noProof="0">
                              <a:solidFill>
                                <a:schemeClr val="dk1"/>
                              </a:solidFill>
                              <a:latin typeface="+mn-lt"/>
                              <a:ea typeface="+mn-ea"/>
                              <a:cs typeface="+mn-cs"/>
                            </a:rPr>
                            <a:t>0.6144</a:t>
                          </a:r>
                          <a:endParaRPr lang="en-US" sz="2600" noProof="0"/>
                        </a:p>
                      </a:txBody>
                      <a:tcPr marL="84098" marR="84098" marT="42049" marB="42049" anchor="ctr">
                        <a:lnL w="12700" cmpd="sng">
                          <a:noFill/>
                        </a:lnL>
                        <a:lnB w="12700" cap="flat" cmpd="sng" algn="ctr">
                          <a:solidFill>
                            <a:schemeClr val="tx1"/>
                          </a:solidFill>
                          <a:prstDash val="solid"/>
                          <a:round/>
                          <a:headEnd type="none" w="med" len="med"/>
                          <a:tailEnd type="none" w="med" len="med"/>
                        </a:lnB>
                      </a:tcPr>
                    </a:tc>
                    <a:tc>
                      <a:txBody>
                        <a:bodyPr/>
                        <a:lstStyle/>
                        <a:p>
                          <a:pPr algn="ctr"/>
                          <a:r>
                            <a:rPr lang="en-US" sz="2600" b="0" i="0" u="none" strike="noStrike" kern="1200" baseline="0" noProof="0">
                              <a:solidFill>
                                <a:schemeClr val="dk1"/>
                              </a:solidFill>
                              <a:latin typeface="+mn-lt"/>
                              <a:ea typeface="+mn-ea"/>
                              <a:cs typeface="+mn-cs"/>
                            </a:rPr>
                            <a:t>0.7344</a:t>
                          </a:r>
                          <a:endParaRPr lang="en-US" sz="2600" noProof="0"/>
                        </a:p>
                      </a:txBody>
                      <a:tcPr marL="84098" marR="84098" marT="42049" marB="42049" anchor="ctr">
                        <a:lnB w="12700" cap="flat" cmpd="sng" algn="ctr">
                          <a:solidFill>
                            <a:schemeClr val="tx1"/>
                          </a:solidFill>
                          <a:prstDash val="solid"/>
                          <a:round/>
                          <a:headEnd type="none" w="med" len="med"/>
                          <a:tailEnd type="none" w="med" len="med"/>
                        </a:lnB>
                      </a:tcPr>
                    </a:tc>
                    <a:tc>
                      <a:txBody>
                        <a:bodyPr/>
                        <a:lstStyle/>
                        <a:p>
                          <a:pPr algn="ctr"/>
                          <a:r>
                            <a:rPr lang="en-US" sz="2600" b="0" i="0" u="none" strike="noStrike" kern="1200" baseline="0" dirty="0">
                              <a:solidFill>
                                <a:schemeClr val="dk1"/>
                              </a:solidFill>
                              <a:latin typeface="+mn-lt"/>
                              <a:ea typeface="+mn-ea"/>
                              <a:cs typeface="+mn-cs"/>
                            </a:rPr>
                            <a:t>0.6814</a:t>
                          </a:r>
                          <a:endParaRPr lang="en-US" sz="2600" dirty="0"/>
                        </a:p>
                      </a:txBody>
                      <a:tcPr marL="84098" marR="84098" marT="42049" marB="42049"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9"/>
                      </a:ext>
                    </a:extLst>
                  </a:tr>
                  <a:tr h="441093">
                    <a:tc gridSpan="4">
                      <a:txBody>
                        <a:bodyPr/>
                        <a:lstStyle/>
                        <a:p>
                          <a:r>
                            <a:rPr lang="en-US" sz="2000" noProof="0" dirty="0"/>
                            <a:t>N=3828 transactions with at least one neighbor</a:t>
                          </a:r>
                        </a:p>
                      </a:txBody>
                      <a:tcPr marL="84098" marR="84098" marT="42049" marB="42049" anchor="ctr">
                        <a:lnT w="12700" cap="flat" cmpd="sng" algn="ctr">
                          <a:solidFill>
                            <a:schemeClr val="tx1"/>
                          </a:solidFill>
                          <a:prstDash val="solid"/>
                          <a:round/>
                          <a:headEnd type="none" w="med" len="med"/>
                          <a:tailEnd type="none" w="med" len="med"/>
                        </a:lnT>
                      </a:tcPr>
                    </a:tc>
                    <a:tc hMerge="1">
                      <a:txBody>
                        <a:bodyPr/>
                        <a:lstStyle/>
                        <a:p>
                          <a:pPr algn="ctr"/>
                          <a:endParaRPr lang="en-US" sz="2900" dirty="0"/>
                        </a:p>
                      </a:txBody>
                      <a:tcPr marL="84098" marR="84098" marT="42049" marB="42049" anchor="ctr"/>
                    </a:tc>
                    <a:tc hMerge="1">
                      <a:txBody>
                        <a:bodyPr/>
                        <a:lstStyle/>
                        <a:p>
                          <a:pPr algn="ctr"/>
                          <a:endParaRPr lang="en-US" sz="2900" dirty="0"/>
                        </a:p>
                      </a:txBody>
                      <a:tcPr marL="84098" marR="84098" marT="42049" marB="42049" anchor="ctr"/>
                    </a:tc>
                    <a:tc hMerge="1">
                      <a:txBody>
                        <a:bodyPr/>
                        <a:lstStyle/>
                        <a:p>
                          <a:pPr algn="ctr"/>
                          <a:endParaRPr lang="en-US" sz="2900" dirty="0"/>
                        </a:p>
                      </a:txBody>
                      <a:tcPr marL="84098" marR="84098" marT="42049" marB="42049" anchor="ctr"/>
                    </a:tc>
                    <a:extLst>
                      <a:ext uri="{0D108BD9-81ED-4DB2-BD59-A6C34878D82A}">
                        <a16:rowId xmlns:a16="http://schemas.microsoft.com/office/drawing/2014/main" val="10010"/>
                      </a:ext>
                    </a:extLst>
                  </a:tr>
                </a:tbl>
              </a:graphicData>
            </a:graphic>
          </p:graphicFrame>
        </mc:Choice>
        <mc:Fallback xmlns="">
          <p:graphicFrame>
            <p:nvGraphicFramePr>
              <p:cNvPr id="20" name="Content Placeholder 114" descr="Sample table with 4 columns, 7 rows." title="Sample Table"/>
              <p:cNvGraphicFramePr>
                <a:graphicFrameLocks/>
              </p:cNvGraphicFramePr>
              <p:nvPr>
                <p:extLst>
                  <p:ext uri="{D42A27DB-BD31-4B8C-83A1-F6EECF244321}">
                    <p14:modId xmlns:p14="http://schemas.microsoft.com/office/powerpoint/2010/main" val="3775260955"/>
                  </p:ext>
                </p:extLst>
              </p:nvPr>
            </p:nvGraphicFramePr>
            <p:xfrm>
              <a:off x="16626277" y="14246087"/>
              <a:ext cx="11654520" cy="5909865"/>
            </p:xfrm>
            <a:graphic>
              <a:graphicData uri="http://schemas.openxmlformats.org/drawingml/2006/table">
                <a:tbl>
                  <a:tblPr firstRow="1" bandRow="1">
                    <a:tableStyleId>{F5AB1C69-6EDB-4FF4-983F-18BD219EF322}</a:tableStyleId>
                  </a:tblPr>
                  <a:tblGrid>
                    <a:gridCol w="5909886">
                      <a:extLst>
                        <a:ext uri="{9D8B030D-6E8A-4147-A177-3AD203B41FA5}">
                          <a16:colId xmlns:a16="http://schemas.microsoft.com/office/drawing/2014/main" val="20000"/>
                        </a:ext>
                      </a:extLst>
                    </a:gridCol>
                    <a:gridCol w="2031436">
                      <a:extLst>
                        <a:ext uri="{9D8B030D-6E8A-4147-A177-3AD203B41FA5}">
                          <a16:colId xmlns:a16="http://schemas.microsoft.com/office/drawing/2014/main" val="20001"/>
                        </a:ext>
                      </a:extLst>
                    </a:gridCol>
                    <a:gridCol w="2031436">
                      <a:extLst>
                        <a:ext uri="{9D8B030D-6E8A-4147-A177-3AD203B41FA5}">
                          <a16:colId xmlns:a16="http://schemas.microsoft.com/office/drawing/2014/main" val="20002"/>
                        </a:ext>
                      </a:extLst>
                    </a:gridCol>
                    <a:gridCol w="1681762">
                      <a:extLst>
                        <a:ext uri="{9D8B030D-6E8A-4147-A177-3AD203B41FA5}">
                          <a16:colId xmlns:a16="http://schemas.microsoft.com/office/drawing/2014/main" val="20003"/>
                        </a:ext>
                      </a:extLst>
                    </a:gridCol>
                  </a:tblGrid>
                  <a:tr h="588848">
                    <a:tc>
                      <a:txBody>
                        <a:bodyPr/>
                        <a:lstStyle/>
                        <a:p>
                          <a:pPr algn="ctr"/>
                          <a:r>
                            <a:rPr lang="en-US" sz="2800" noProof="0" dirty="0"/>
                            <a:t>Statistics</a:t>
                          </a:r>
                        </a:p>
                      </a:txBody>
                      <a:tcPr marL="84098" marR="84098" marT="42049" marB="42049" anchor="ctr">
                        <a:solidFill>
                          <a:srgbClr val="5AC8DF"/>
                        </a:solidFill>
                      </a:tcPr>
                    </a:tc>
                    <a:tc gridSpan="3">
                      <a:txBody>
                        <a:bodyPr/>
                        <a:lstStyle/>
                        <a:p>
                          <a:pPr algn="ctr"/>
                          <a:r>
                            <a:rPr lang="en-US" sz="2800" noProof="0"/>
                            <a:t>Method</a:t>
                          </a:r>
                        </a:p>
                      </a:txBody>
                      <a:tcPr marL="84098" marR="84098" marT="42049" marB="42049" anchor="ctr">
                        <a:solidFill>
                          <a:srgbClr val="5AC8DF"/>
                        </a:solidFill>
                      </a:tcPr>
                    </a:tc>
                    <a:tc hMerge="1">
                      <a:txBody>
                        <a:bodyPr/>
                        <a:lstStyle/>
                        <a:p>
                          <a:pPr algn="ctr"/>
                          <a:endParaRPr lang="en-US" sz="2900" dirty="0"/>
                        </a:p>
                      </a:txBody>
                      <a:tcPr marL="84098" marR="84098" marT="42049" marB="42049" anchor="ctr">
                        <a:solidFill>
                          <a:srgbClr val="5AC8DF"/>
                        </a:solidFill>
                      </a:tcPr>
                    </a:tc>
                    <a:tc hMerge="1">
                      <a:txBody>
                        <a:bodyPr/>
                        <a:lstStyle/>
                        <a:p>
                          <a:pPr algn="ctr"/>
                          <a:endParaRPr lang="en-US" sz="2900" dirty="0"/>
                        </a:p>
                      </a:txBody>
                      <a:tcPr marL="84098" marR="84098" marT="42049" marB="42049" anchor="ctr">
                        <a:solidFill>
                          <a:srgbClr val="5AC8DF"/>
                        </a:solidFill>
                      </a:tcPr>
                    </a:tc>
                    <a:extLst>
                      <a:ext uri="{0D108BD9-81ED-4DB2-BD59-A6C34878D82A}">
                        <a16:rowId xmlns:a16="http://schemas.microsoft.com/office/drawing/2014/main" val="10000"/>
                      </a:ext>
                    </a:extLst>
                  </a:tr>
                  <a:tr h="535942">
                    <a:tc>
                      <a:txBody>
                        <a:bodyPr/>
                        <a:lstStyle/>
                        <a:p>
                          <a:endParaRPr lang="en-US" sz="2000" noProof="0"/>
                        </a:p>
                      </a:txBody>
                      <a:tcPr marL="84098" marR="84098" marT="42049" marB="42049" anchor="ctr">
                        <a:solidFill>
                          <a:srgbClr val="5AC8DF"/>
                        </a:solidFill>
                      </a:tcPr>
                    </a:tc>
                    <a:tc gridSpan="2">
                      <a:txBody>
                        <a:bodyPr/>
                        <a:lstStyle/>
                        <a:p>
                          <a:pPr algn="ctr"/>
                          <a:r>
                            <a:rPr lang="en-US" sz="2600" noProof="0"/>
                            <a:t>HPM</a:t>
                          </a:r>
                        </a:p>
                      </a:txBody>
                      <a:tcPr marL="84098" marR="84098" marT="42049" marB="42049" anchor="ctr">
                        <a:solidFill>
                          <a:srgbClr val="5AC8DF"/>
                        </a:solidFill>
                      </a:tcPr>
                    </a:tc>
                    <a:tc hMerge="1">
                      <a:txBody>
                        <a:bodyPr/>
                        <a:lstStyle/>
                        <a:p>
                          <a:pPr algn="ctr"/>
                          <a:endParaRPr lang="en-US" sz="2900" dirty="0"/>
                        </a:p>
                      </a:txBody>
                      <a:tcPr marL="84098" marR="84098" marT="42049" marB="42049" anchor="ctr">
                        <a:solidFill>
                          <a:srgbClr val="5AC8DF"/>
                        </a:solidFill>
                      </a:tcPr>
                    </a:tc>
                    <a:tc>
                      <a:txBody>
                        <a:bodyPr/>
                        <a:lstStyle/>
                        <a:p>
                          <a:pPr algn="ctr"/>
                          <a:r>
                            <a:rPr lang="fr-FR" sz="2600" dirty="0"/>
                            <a:t>CSA</a:t>
                          </a:r>
                          <a:endParaRPr lang="en-US" sz="2600" dirty="0"/>
                        </a:p>
                      </a:txBody>
                      <a:tcPr marL="84098" marR="84098" marT="42049" marB="42049" anchor="ctr">
                        <a:solidFill>
                          <a:srgbClr val="5AC8DF"/>
                        </a:solidFill>
                      </a:tcPr>
                    </a:tc>
                    <a:extLst>
                      <a:ext uri="{0D108BD9-81ED-4DB2-BD59-A6C34878D82A}">
                        <a16:rowId xmlns:a16="http://schemas.microsoft.com/office/drawing/2014/main" val="10004"/>
                      </a:ext>
                    </a:extLst>
                  </a:tr>
                  <a:tr h="586954">
                    <a:tc>
                      <a:txBody>
                        <a:bodyPr/>
                        <a:lstStyle/>
                        <a:p>
                          <a:endParaRPr lang="en-GR"/>
                        </a:p>
                      </a:txBody>
                      <a:tcPr marL="84098" marR="84098" marT="42049" marB="42049" anchor="ctr">
                        <a:blipFill>
                          <a:blip r:embed="rId5"/>
                          <a:stretch>
                            <a:fillRect l="-215" t="-197826" r="-97639" b="-736957"/>
                          </a:stretch>
                        </a:blipFill>
                      </a:tcPr>
                    </a:tc>
                    <a:tc>
                      <a:txBody>
                        <a:bodyPr/>
                        <a:lstStyle/>
                        <a:p>
                          <a:pPr algn="ctr"/>
                          <a:r>
                            <a:rPr lang="en-US" sz="2600" noProof="0"/>
                            <a:t>Typical</a:t>
                          </a:r>
                        </a:p>
                      </a:txBody>
                      <a:tcPr marL="84098" marR="84098" marT="42049" marB="42049" anchor="ctr">
                        <a:solidFill>
                          <a:srgbClr val="5AC8DF"/>
                        </a:solidFill>
                      </a:tcPr>
                    </a:tc>
                    <a:tc>
                      <a:txBody>
                        <a:bodyPr/>
                        <a:lstStyle/>
                        <a:p>
                          <a:pPr algn="ctr"/>
                          <a:r>
                            <a:rPr lang="en-US" sz="2600" noProof="0"/>
                            <a:t>Gamma</a:t>
                          </a:r>
                        </a:p>
                      </a:txBody>
                      <a:tcPr marL="84098" marR="84098" marT="42049" marB="42049" anchor="ctr">
                        <a:solidFill>
                          <a:srgbClr val="5AC8DF"/>
                        </a:solidFill>
                      </a:tcPr>
                    </a:tc>
                    <a:tc>
                      <a:txBody>
                        <a:bodyPr/>
                        <a:lstStyle/>
                        <a:p>
                          <a:pPr algn="ctr"/>
                          <a:endParaRPr lang="en-US" sz="2900" dirty="0"/>
                        </a:p>
                      </a:txBody>
                      <a:tcPr marL="84098" marR="84098" marT="42049" marB="42049" anchor="ctr">
                        <a:solidFill>
                          <a:srgbClr val="5AC8DF"/>
                        </a:solidFill>
                      </a:tcPr>
                    </a:tc>
                    <a:extLst>
                      <a:ext uri="{0D108BD9-81ED-4DB2-BD59-A6C34878D82A}">
                        <a16:rowId xmlns:a16="http://schemas.microsoft.com/office/drawing/2014/main" val="10005"/>
                      </a:ext>
                    </a:extLst>
                  </a:tr>
                  <a:tr h="535942">
                    <a:tc>
                      <a:txBody>
                        <a:bodyPr/>
                        <a:lstStyle/>
                        <a:p>
                          <a:r>
                            <a:rPr lang="en-US" sz="2600" noProof="0"/>
                            <a:t>Number of better predictions</a:t>
                          </a:r>
                        </a:p>
                      </a:txBody>
                      <a:tcPr marL="84098" marR="84098" marT="42049" marB="42049" anchor="ctr"/>
                    </a:tc>
                    <a:tc>
                      <a:txBody>
                        <a:bodyPr/>
                        <a:lstStyle/>
                        <a:p>
                          <a:pPr algn="ctr"/>
                          <a:r>
                            <a:rPr lang="en-US" sz="2600" noProof="0"/>
                            <a:t>1574</a:t>
                          </a:r>
                        </a:p>
                      </a:txBody>
                      <a:tcPr marL="84098" marR="84098" marT="42049" marB="42049" anchor="ctr"/>
                    </a:tc>
                    <a:tc>
                      <a:txBody>
                        <a:bodyPr/>
                        <a:lstStyle/>
                        <a:p>
                          <a:pPr algn="ctr"/>
                          <a:r>
                            <a:rPr lang="en-US" sz="2600" noProof="0"/>
                            <a:t>1882</a:t>
                          </a:r>
                        </a:p>
                      </a:txBody>
                      <a:tcPr marL="84098" marR="84098" marT="42049" marB="42049" anchor="ctr"/>
                    </a:tc>
                    <a:tc>
                      <a:txBody>
                        <a:bodyPr/>
                        <a:lstStyle/>
                        <a:p>
                          <a:pPr algn="ctr"/>
                          <a:endParaRPr lang="en-US" sz="2600" dirty="0"/>
                        </a:p>
                      </a:txBody>
                      <a:tcPr marL="84098" marR="84098" marT="42049" marB="42049" anchor="ctr"/>
                    </a:tc>
                    <a:extLst>
                      <a:ext uri="{0D108BD9-81ED-4DB2-BD59-A6C34878D82A}">
                        <a16:rowId xmlns:a16="http://schemas.microsoft.com/office/drawing/2014/main" val="10001"/>
                      </a:ext>
                    </a:extLst>
                  </a:tr>
                  <a:tr h="541376">
                    <a:tc>
                      <a:txBody>
                        <a:bodyPr/>
                        <a:lstStyle/>
                        <a:p>
                          <a:r>
                            <a:rPr lang="en-US" sz="2600" noProof="0"/>
                            <a:t>Mean square error (MSE)</a:t>
                          </a:r>
                        </a:p>
                      </a:txBody>
                      <a:tcPr marL="84098" marR="84098" marT="42049" marB="42049" anchor="ctr"/>
                    </a:tc>
                    <a:tc>
                      <a:txBody>
                        <a:bodyPr/>
                        <a:lstStyle/>
                        <a:p>
                          <a:pPr algn="ctr"/>
                          <a:r>
                            <a:rPr lang="en-US" sz="2600" b="0" i="0" u="none" strike="noStrike" kern="1200" baseline="0" noProof="0">
                              <a:solidFill>
                                <a:schemeClr val="dk1"/>
                              </a:solidFill>
                              <a:latin typeface="+mn-lt"/>
                              <a:ea typeface="+mn-ea"/>
                              <a:cs typeface="+mn-cs"/>
                            </a:rPr>
                            <a:t>0.2303</a:t>
                          </a:r>
                          <a:endParaRPr lang="en-US" sz="2600" noProof="0"/>
                        </a:p>
                      </a:txBody>
                      <a:tcPr marL="84098" marR="84098" marT="42049" marB="42049" anchor="ctr"/>
                    </a:tc>
                    <a:tc>
                      <a:txBody>
                        <a:bodyPr/>
                        <a:lstStyle/>
                        <a:p>
                          <a:pPr algn="ctr"/>
                          <a:r>
                            <a:rPr lang="en-US" sz="2600" b="0" i="0" u="none" strike="noStrike" kern="1200" baseline="0" noProof="0">
                              <a:solidFill>
                                <a:schemeClr val="dk1"/>
                              </a:solidFill>
                              <a:latin typeface="+mn-lt"/>
                              <a:ea typeface="+mn-ea"/>
                              <a:cs typeface="+mn-cs"/>
                            </a:rPr>
                            <a:t>0.1549</a:t>
                          </a:r>
                          <a:endParaRPr lang="en-US" sz="2600" noProof="0"/>
                        </a:p>
                      </a:txBody>
                      <a:tcPr marL="84098" marR="84098" marT="42049" marB="42049" anchor="ctr"/>
                    </a:tc>
                    <a:tc>
                      <a:txBody>
                        <a:bodyPr/>
                        <a:lstStyle/>
                        <a:p>
                          <a:pPr algn="ctr"/>
                          <a:r>
                            <a:rPr lang="en-US" sz="2600" b="0" i="0" u="none" strike="noStrike" kern="1200" baseline="0" dirty="0">
                              <a:solidFill>
                                <a:schemeClr val="dk1"/>
                              </a:solidFill>
                              <a:latin typeface="+mn-lt"/>
                              <a:ea typeface="+mn-ea"/>
                              <a:cs typeface="+mn-cs"/>
                            </a:rPr>
                            <a:t>0.1868</a:t>
                          </a:r>
                          <a:endParaRPr lang="en-US" sz="2600" dirty="0"/>
                        </a:p>
                      </a:txBody>
                      <a:tcPr marL="84098" marR="84098" marT="42049" marB="42049" anchor="ctr"/>
                    </a:tc>
                    <a:extLst>
                      <a:ext uri="{0D108BD9-81ED-4DB2-BD59-A6C34878D82A}">
                        <a16:rowId xmlns:a16="http://schemas.microsoft.com/office/drawing/2014/main" val="10002"/>
                      </a:ext>
                    </a:extLst>
                  </a:tr>
                  <a:tr h="535942">
                    <a:tc>
                      <a:txBody>
                        <a:bodyPr/>
                        <a:lstStyle/>
                        <a:p>
                          <a:r>
                            <a:rPr lang="en-US" sz="2600" noProof="0"/>
                            <a:t>Root mean square error (RMSE)</a:t>
                          </a:r>
                        </a:p>
                      </a:txBody>
                      <a:tcPr marL="84098" marR="84098" marT="42049" marB="42049" anchor="ctr"/>
                    </a:tc>
                    <a:tc>
                      <a:txBody>
                        <a:bodyPr/>
                        <a:lstStyle/>
                        <a:p>
                          <a:pPr algn="ctr"/>
                          <a:r>
                            <a:rPr lang="en-US" sz="2600" b="0" i="0" u="none" strike="noStrike" kern="1200" baseline="0" noProof="0">
                              <a:solidFill>
                                <a:schemeClr val="dk1"/>
                              </a:solidFill>
                              <a:latin typeface="+mn-lt"/>
                              <a:ea typeface="+mn-ea"/>
                              <a:cs typeface="+mn-cs"/>
                            </a:rPr>
                            <a:t>0.4799</a:t>
                          </a:r>
                          <a:endParaRPr lang="en-US" sz="2600" noProof="0"/>
                        </a:p>
                      </a:txBody>
                      <a:tcPr marL="84098" marR="84098" marT="42049" marB="42049" anchor="ctr"/>
                    </a:tc>
                    <a:tc>
                      <a:txBody>
                        <a:bodyPr/>
                        <a:lstStyle/>
                        <a:p>
                          <a:pPr algn="ctr"/>
                          <a:r>
                            <a:rPr lang="en-US" sz="2600" b="0" i="0" u="none" strike="noStrike" kern="1200" baseline="0" noProof="0">
                              <a:solidFill>
                                <a:schemeClr val="dk1"/>
                              </a:solidFill>
                              <a:latin typeface="+mn-lt"/>
                              <a:ea typeface="+mn-ea"/>
                              <a:cs typeface="+mn-cs"/>
                            </a:rPr>
                            <a:t>0.3936</a:t>
                          </a:r>
                          <a:endParaRPr lang="en-US" sz="2600" noProof="0"/>
                        </a:p>
                      </a:txBody>
                      <a:tcPr marL="84098" marR="84098" marT="42049" marB="42049" anchor="ctr"/>
                    </a:tc>
                    <a:tc>
                      <a:txBody>
                        <a:bodyPr/>
                        <a:lstStyle/>
                        <a:p>
                          <a:pPr algn="ctr"/>
                          <a:r>
                            <a:rPr lang="en-US" sz="2600" b="0" i="0" u="none" strike="noStrike" kern="1200" baseline="0" dirty="0">
                              <a:solidFill>
                                <a:schemeClr val="dk1"/>
                              </a:solidFill>
                              <a:latin typeface="+mn-lt"/>
                              <a:ea typeface="+mn-ea"/>
                              <a:cs typeface="+mn-cs"/>
                            </a:rPr>
                            <a:t>0.4322</a:t>
                          </a:r>
                          <a:endParaRPr lang="en-US" sz="2600" dirty="0"/>
                        </a:p>
                      </a:txBody>
                      <a:tcPr marL="84098" marR="84098" marT="42049" marB="42049" anchor="ctr"/>
                    </a:tc>
                    <a:extLst>
                      <a:ext uri="{0D108BD9-81ED-4DB2-BD59-A6C34878D82A}">
                        <a16:rowId xmlns:a16="http://schemas.microsoft.com/office/drawing/2014/main" val="10003"/>
                      </a:ext>
                    </a:extLst>
                  </a:tr>
                  <a:tr h="535942">
                    <a:tc>
                      <a:txBody>
                        <a:bodyPr/>
                        <a:lstStyle/>
                        <a:p>
                          <a:r>
                            <a:rPr lang="en-US" sz="2600" noProof="0"/>
                            <a:t>Mean</a:t>
                          </a:r>
                          <a:r>
                            <a:rPr lang="en-US" sz="2600" baseline="0" noProof="0"/>
                            <a:t> absolute deviation (MAD)</a:t>
                          </a:r>
                          <a:endParaRPr lang="en-US" sz="2600" noProof="0"/>
                        </a:p>
                      </a:txBody>
                      <a:tcPr marL="84098" marR="84098" marT="42049" marB="42049" anchor="ctr"/>
                    </a:tc>
                    <a:tc>
                      <a:txBody>
                        <a:bodyPr/>
                        <a:lstStyle/>
                        <a:p>
                          <a:pPr algn="ctr"/>
                          <a:r>
                            <a:rPr lang="en-US" sz="2600" b="0" i="0" u="none" strike="noStrike" kern="1200" baseline="0" noProof="0">
                              <a:solidFill>
                                <a:schemeClr val="dk1"/>
                              </a:solidFill>
                              <a:latin typeface="+mn-lt"/>
                              <a:ea typeface="+mn-ea"/>
                              <a:cs typeface="+mn-cs"/>
                            </a:rPr>
                            <a:t>0.3450</a:t>
                          </a:r>
                          <a:endParaRPr lang="en-US" sz="2600" noProof="0"/>
                        </a:p>
                      </a:txBody>
                      <a:tcPr marL="84098" marR="84098" marT="42049" marB="42049" anchor="ctr"/>
                    </a:tc>
                    <a:tc>
                      <a:txBody>
                        <a:bodyPr/>
                        <a:lstStyle/>
                        <a:p>
                          <a:pPr algn="ctr"/>
                          <a:r>
                            <a:rPr lang="en-US" sz="2600" b="0" i="0" u="none" strike="noStrike" kern="1200" baseline="0" noProof="0">
                              <a:solidFill>
                                <a:schemeClr val="dk1"/>
                              </a:solidFill>
                              <a:latin typeface="+mn-lt"/>
                              <a:ea typeface="+mn-ea"/>
                              <a:cs typeface="+mn-cs"/>
                            </a:rPr>
                            <a:t>0.2883</a:t>
                          </a:r>
                          <a:endParaRPr lang="en-US" sz="2600" noProof="0"/>
                        </a:p>
                      </a:txBody>
                      <a:tcPr marL="84098" marR="84098" marT="42049" marB="42049" anchor="ctr"/>
                    </a:tc>
                    <a:tc>
                      <a:txBody>
                        <a:bodyPr/>
                        <a:lstStyle/>
                        <a:p>
                          <a:pPr algn="ctr"/>
                          <a:r>
                            <a:rPr lang="en-US" sz="2600" b="0" i="0" u="none" strike="noStrike" kern="1200" baseline="0" dirty="0">
                              <a:solidFill>
                                <a:schemeClr val="dk1"/>
                              </a:solidFill>
                              <a:latin typeface="+mn-lt"/>
                              <a:ea typeface="+mn-ea"/>
                              <a:cs typeface="+mn-cs"/>
                            </a:rPr>
                            <a:t>0.2965</a:t>
                          </a:r>
                          <a:endParaRPr lang="en-US" sz="2600" dirty="0"/>
                        </a:p>
                      </a:txBody>
                      <a:tcPr marL="84098" marR="84098" marT="42049" marB="42049" anchor="ctr"/>
                    </a:tc>
                    <a:extLst>
                      <a:ext uri="{0D108BD9-81ED-4DB2-BD59-A6C34878D82A}">
                        <a16:rowId xmlns:a16="http://schemas.microsoft.com/office/drawing/2014/main" val="10006"/>
                      </a:ext>
                    </a:extLst>
                  </a:tr>
                  <a:tr h="535942">
                    <a:tc>
                      <a:txBody>
                        <a:bodyPr/>
                        <a:lstStyle/>
                        <a:p>
                          <a:r>
                            <a:rPr lang="en-US" sz="2600" noProof="0"/>
                            <a:t>Mean standard</a:t>
                          </a:r>
                          <a:r>
                            <a:rPr lang="en-US" sz="2600" baseline="0" noProof="0"/>
                            <a:t> deviation (MSD)</a:t>
                          </a:r>
                          <a:endParaRPr lang="en-US" sz="2600" noProof="0"/>
                        </a:p>
                      </a:txBody>
                      <a:tcPr marL="84098" marR="84098" marT="42049" marB="42049" anchor="ctr"/>
                    </a:tc>
                    <a:tc>
                      <a:txBody>
                        <a:bodyPr/>
                        <a:lstStyle/>
                        <a:p>
                          <a:pPr algn="ctr"/>
                          <a:r>
                            <a:rPr lang="en-US" sz="2600" b="0" i="0" u="none" strike="noStrike" kern="1200" baseline="0" noProof="0">
                              <a:solidFill>
                                <a:schemeClr val="dk1"/>
                              </a:solidFill>
                              <a:latin typeface="+mn-lt"/>
                              <a:ea typeface="+mn-ea"/>
                              <a:cs typeface="+mn-cs"/>
                            </a:rPr>
                            <a:t>− 0.0208</a:t>
                          </a:r>
                          <a:endParaRPr lang="en-US" sz="2600" noProof="0"/>
                        </a:p>
                      </a:txBody>
                      <a:tcPr marL="84098" marR="84098" marT="42049" marB="42049" anchor="ctr"/>
                    </a:tc>
                    <a:tc>
                      <a:txBody>
                        <a:bodyPr/>
                        <a:lstStyle/>
                        <a:p>
                          <a:pPr algn="ctr"/>
                          <a:r>
                            <a:rPr lang="en-US" sz="2600" b="0" i="0" u="none" strike="noStrike" kern="1200" baseline="0" noProof="0">
                              <a:solidFill>
                                <a:schemeClr val="dk1"/>
                              </a:solidFill>
                              <a:latin typeface="+mn-lt"/>
                              <a:ea typeface="+mn-ea"/>
                              <a:cs typeface="+mn-cs"/>
                            </a:rPr>
                            <a:t>− 0.0185</a:t>
                          </a:r>
                          <a:endParaRPr lang="en-US" sz="2600" noProof="0"/>
                        </a:p>
                      </a:txBody>
                      <a:tcPr marL="84098" marR="84098" marT="42049" marB="42049" anchor="ctr"/>
                    </a:tc>
                    <a:tc>
                      <a:txBody>
                        <a:bodyPr/>
                        <a:lstStyle/>
                        <a:p>
                          <a:pPr algn="ctr"/>
                          <a:r>
                            <a:rPr lang="en-US" sz="2600" b="0" i="0" u="none" strike="noStrike" kern="1200" baseline="0" dirty="0">
                              <a:solidFill>
                                <a:schemeClr val="dk1"/>
                              </a:solidFill>
                              <a:latin typeface="+mn-lt"/>
                              <a:ea typeface="+mn-ea"/>
                              <a:cs typeface="+mn-cs"/>
                            </a:rPr>
                            <a:t>0.0155</a:t>
                          </a:r>
                          <a:endParaRPr lang="en-US" sz="2600" dirty="0"/>
                        </a:p>
                      </a:txBody>
                      <a:tcPr marL="84098" marR="84098" marT="42049" marB="42049" anchor="ctr"/>
                    </a:tc>
                    <a:extLst>
                      <a:ext uri="{0D108BD9-81ED-4DB2-BD59-A6C34878D82A}">
                        <a16:rowId xmlns:a16="http://schemas.microsoft.com/office/drawing/2014/main" val="10007"/>
                      </a:ext>
                    </a:extLst>
                  </a:tr>
                  <a:tr h="535942">
                    <a:tc>
                      <a:txBody>
                        <a:bodyPr/>
                        <a:lstStyle/>
                        <a:p>
                          <a:r>
                            <a:rPr lang="en-US" sz="2600" noProof="0"/>
                            <a:t>Coefficient of dispersion</a:t>
                          </a:r>
                          <a:r>
                            <a:rPr lang="en-US" sz="2600" baseline="0" noProof="0"/>
                            <a:t> (COD)</a:t>
                          </a:r>
                          <a:endParaRPr lang="en-US" sz="2600" noProof="0"/>
                        </a:p>
                      </a:txBody>
                      <a:tcPr marL="84098" marR="84098" marT="42049" marB="42049" anchor="ctr">
                        <a:lnB w="12700" cmpd="sng">
                          <a:noFill/>
                        </a:lnB>
                      </a:tcPr>
                    </a:tc>
                    <a:tc>
                      <a:txBody>
                        <a:bodyPr/>
                        <a:lstStyle/>
                        <a:p>
                          <a:pPr algn="ctr"/>
                          <a:r>
                            <a:rPr lang="en-US" sz="2600" b="0" i="0" u="none" strike="noStrike" kern="1200" baseline="0" noProof="0">
                              <a:solidFill>
                                <a:schemeClr val="dk1"/>
                              </a:solidFill>
                              <a:latin typeface="+mn-lt"/>
                              <a:ea typeface="+mn-ea"/>
                              <a:cs typeface="+mn-cs"/>
                            </a:rPr>
                            <a:t>0.0384</a:t>
                          </a:r>
                          <a:endParaRPr lang="en-US" sz="2600" noProof="0"/>
                        </a:p>
                      </a:txBody>
                      <a:tcPr marL="84098" marR="84098" marT="42049" marB="42049" anchor="ctr"/>
                    </a:tc>
                    <a:tc>
                      <a:txBody>
                        <a:bodyPr/>
                        <a:lstStyle/>
                        <a:p>
                          <a:pPr algn="ctr"/>
                          <a:r>
                            <a:rPr lang="en-US" sz="2600" b="0" i="0" u="none" strike="noStrike" kern="1200" baseline="0" noProof="0">
                              <a:solidFill>
                                <a:schemeClr val="dk1"/>
                              </a:solidFill>
                              <a:latin typeface="+mn-lt"/>
                              <a:ea typeface="+mn-ea"/>
                              <a:cs typeface="+mn-cs"/>
                            </a:rPr>
                            <a:t>0.0468</a:t>
                          </a:r>
                          <a:endParaRPr lang="en-US" sz="2600" noProof="0"/>
                        </a:p>
                      </a:txBody>
                      <a:tcPr marL="84098" marR="84098" marT="42049" marB="42049" anchor="ctr"/>
                    </a:tc>
                    <a:tc>
                      <a:txBody>
                        <a:bodyPr/>
                        <a:lstStyle/>
                        <a:p>
                          <a:pPr algn="ctr"/>
                          <a:r>
                            <a:rPr lang="en-US" sz="2600" b="0" i="0" u="none" strike="noStrike" kern="1200" baseline="0" dirty="0">
                              <a:solidFill>
                                <a:schemeClr val="dk1"/>
                              </a:solidFill>
                              <a:latin typeface="+mn-lt"/>
                              <a:ea typeface="+mn-ea"/>
                              <a:cs typeface="+mn-cs"/>
                            </a:rPr>
                            <a:t>0.0441</a:t>
                          </a:r>
                          <a:endParaRPr lang="en-US" sz="2600" dirty="0"/>
                        </a:p>
                      </a:txBody>
                      <a:tcPr marL="84098" marR="84098" marT="42049" marB="42049" anchor="ctr"/>
                    </a:tc>
                    <a:extLst>
                      <a:ext uri="{0D108BD9-81ED-4DB2-BD59-A6C34878D82A}">
                        <a16:rowId xmlns:a16="http://schemas.microsoft.com/office/drawing/2014/main" val="10008"/>
                      </a:ext>
                    </a:extLst>
                  </a:tr>
                  <a:tr h="535942">
                    <a:tc>
                      <a:txBody>
                        <a:bodyPr/>
                        <a:lstStyle/>
                        <a:p>
                          <a:r>
                            <a:rPr lang="en-US" sz="2600" noProof="0"/>
                            <a:t>Pseudo-R²</a:t>
                          </a:r>
                        </a:p>
                      </a:txBody>
                      <a:tcPr marL="84098" marR="84098" marT="42049" marB="42049"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2600" b="0" i="0" u="none" strike="noStrike" kern="1200" baseline="0" noProof="0">
                              <a:solidFill>
                                <a:schemeClr val="dk1"/>
                              </a:solidFill>
                              <a:latin typeface="+mn-lt"/>
                              <a:ea typeface="+mn-ea"/>
                              <a:cs typeface="+mn-cs"/>
                            </a:rPr>
                            <a:t>0.6144</a:t>
                          </a:r>
                          <a:endParaRPr lang="en-US" sz="2600" noProof="0"/>
                        </a:p>
                      </a:txBody>
                      <a:tcPr marL="84098" marR="84098" marT="42049" marB="42049" anchor="ctr">
                        <a:lnL w="12700" cmpd="sng">
                          <a:noFill/>
                        </a:lnL>
                        <a:lnB w="12700" cap="flat" cmpd="sng" algn="ctr">
                          <a:solidFill>
                            <a:schemeClr val="tx1"/>
                          </a:solidFill>
                          <a:prstDash val="solid"/>
                          <a:round/>
                          <a:headEnd type="none" w="med" len="med"/>
                          <a:tailEnd type="none" w="med" len="med"/>
                        </a:lnB>
                      </a:tcPr>
                    </a:tc>
                    <a:tc>
                      <a:txBody>
                        <a:bodyPr/>
                        <a:lstStyle/>
                        <a:p>
                          <a:pPr algn="ctr"/>
                          <a:r>
                            <a:rPr lang="en-US" sz="2600" b="0" i="0" u="none" strike="noStrike" kern="1200" baseline="0" noProof="0">
                              <a:solidFill>
                                <a:schemeClr val="dk1"/>
                              </a:solidFill>
                              <a:latin typeface="+mn-lt"/>
                              <a:ea typeface="+mn-ea"/>
                              <a:cs typeface="+mn-cs"/>
                            </a:rPr>
                            <a:t>0.7344</a:t>
                          </a:r>
                          <a:endParaRPr lang="en-US" sz="2600" noProof="0"/>
                        </a:p>
                      </a:txBody>
                      <a:tcPr marL="84098" marR="84098" marT="42049" marB="42049" anchor="ctr">
                        <a:lnB w="12700" cap="flat" cmpd="sng" algn="ctr">
                          <a:solidFill>
                            <a:schemeClr val="tx1"/>
                          </a:solidFill>
                          <a:prstDash val="solid"/>
                          <a:round/>
                          <a:headEnd type="none" w="med" len="med"/>
                          <a:tailEnd type="none" w="med" len="med"/>
                        </a:lnB>
                      </a:tcPr>
                    </a:tc>
                    <a:tc>
                      <a:txBody>
                        <a:bodyPr/>
                        <a:lstStyle/>
                        <a:p>
                          <a:pPr algn="ctr"/>
                          <a:r>
                            <a:rPr lang="en-US" sz="2600" b="0" i="0" u="none" strike="noStrike" kern="1200" baseline="0" dirty="0">
                              <a:solidFill>
                                <a:schemeClr val="dk1"/>
                              </a:solidFill>
                              <a:latin typeface="+mn-lt"/>
                              <a:ea typeface="+mn-ea"/>
                              <a:cs typeface="+mn-cs"/>
                            </a:rPr>
                            <a:t>0.6814</a:t>
                          </a:r>
                          <a:endParaRPr lang="en-US" sz="2600" dirty="0"/>
                        </a:p>
                      </a:txBody>
                      <a:tcPr marL="84098" marR="84098" marT="42049" marB="42049"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9"/>
                      </a:ext>
                    </a:extLst>
                  </a:tr>
                  <a:tr h="441093">
                    <a:tc gridSpan="4">
                      <a:txBody>
                        <a:bodyPr/>
                        <a:lstStyle/>
                        <a:p>
                          <a:r>
                            <a:rPr lang="en-US" sz="2000" noProof="0" dirty="0"/>
                            <a:t>N=3828 transactions with at least one neighbor</a:t>
                          </a:r>
                        </a:p>
                      </a:txBody>
                      <a:tcPr marL="84098" marR="84098" marT="42049" marB="42049" anchor="ctr">
                        <a:lnT w="12700" cap="flat" cmpd="sng" algn="ctr">
                          <a:solidFill>
                            <a:schemeClr val="tx1"/>
                          </a:solidFill>
                          <a:prstDash val="solid"/>
                          <a:round/>
                          <a:headEnd type="none" w="med" len="med"/>
                          <a:tailEnd type="none" w="med" len="med"/>
                        </a:lnT>
                      </a:tcPr>
                    </a:tc>
                    <a:tc hMerge="1">
                      <a:txBody>
                        <a:bodyPr/>
                        <a:lstStyle/>
                        <a:p>
                          <a:pPr algn="ctr"/>
                          <a:endParaRPr lang="en-US" sz="2900" dirty="0"/>
                        </a:p>
                      </a:txBody>
                      <a:tcPr marL="84098" marR="84098" marT="42049" marB="42049" anchor="ctr"/>
                    </a:tc>
                    <a:tc hMerge="1">
                      <a:txBody>
                        <a:bodyPr/>
                        <a:lstStyle/>
                        <a:p>
                          <a:pPr algn="ctr"/>
                          <a:endParaRPr lang="en-US" sz="2900" dirty="0"/>
                        </a:p>
                      </a:txBody>
                      <a:tcPr marL="84098" marR="84098" marT="42049" marB="42049" anchor="ctr"/>
                    </a:tc>
                    <a:tc hMerge="1">
                      <a:txBody>
                        <a:bodyPr/>
                        <a:lstStyle/>
                        <a:p>
                          <a:pPr algn="ctr"/>
                          <a:endParaRPr lang="en-US" sz="2900" dirty="0"/>
                        </a:p>
                      </a:txBody>
                      <a:tcPr marL="84098" marR="84098" marT="42049" marB="42049" anchor="ctr"/>
                    </a:tc>
                    <a:extLst>
                      <a:ext uri="{0D108BD9-81ED-4DB2-BD59-A6C34878D82A}">
                        <a16:rowId xmlns:a16="http://schemas.microsoft.com/office/drawing/2014/main" val="10010"/>
                      </a:ext>
                    </a:extLst>
                  </a:tr>
                </a:tbl>
              </a:graphicData>
            </a:graphic>
          </p:graphicFrame>
        </mc:Fallback>
      </mc:AlternateContent>
      <p:sp>
        <p:nvSpPr>
          <p:cNvPr id="21" name="Text Box 190"/>
          <p:cNvSpPr txBox="1">
            <a:spLocks noChangeArrowheads="1"/>
          </p:cNvSpPr>
          <p:nvPr/>
        </p:nvSpPr>
        <p:spPr bwMode="auto">
          <a:xfrm>
            <a:off x="1085876" y="13870372"/>
            <a:ext cx="13631257" cy="4217662"/>
          </a:xfrm>
          <a:prstGeom prst="rect">
            <a:avLst/>
          </a:prstGeom>
          <a:solidFill>
            <a:schemeClr val="bg1"/>
          </a:solidFill>
          <a:ln w="12700">
            <a:solidFill>
              <a:srgbClr val="186378"/>
            </a:solidFill>
          </a:ln>
          <a:effectLst/>
        </p:spPr>
        <p:txBody>
          <a:bodyPr wrap="square" lIns="168196" tIns="168196" rIns="168196" bIns="168196">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marL="457200" indent="-457200" algn="just">
              <a:buFont typeface="Arial" panose="020B0604020202020204" pitchFamily="34" charset="0"/>
              <a:buChar char="•"/>
            </a:pPr>
            <a:r>
              <a:rPr lang="en-US" sz="2800" dirty="0">
                <a:latin typeface="+mn-lt"/>
              </a:rPr>
              <a:t>CSA price prediction is based on identifying real estate goods with similar characteristics. </a:t>
            </a:r>
          </a:p>
          <a:p>
            <a:pPr marL="457200" indent="-457200" algn="just">
              <a:buFont typeface="Arial" panose="020B0604020202020204" pitchFamily="34" charset="0"/>
              <a:buChar char="•"/>
            </a:pPr>
            <a:r>
              <a:rPr lang="en-US" sz="2800" dirty="0">
                <a:latin typeface="+mn-lt"/>
              </a:rPr>
              <a:t>Focus on the spatial and temporal similarity between comparables that have identical housing attributes and not on finding the most similar comparables in terms of structural characteristics (given the large literature on the topic).</a:t>
            </a:r>
            <a:r>
              <a:rPr lang="en-US" sz="2800" baseline="30000" dirty="0">
                <a:latin typeface="+mn-lt"/>
              </a:rPr>
              <a:t>5,6</a:t>
            </a:r>
          </a:p>
          <a:p>
            <a:pPr marL="457200" indent="-457200" algn="just">
              <a:buFont typeface="Arial" panose="020B0604020202020204" pitchFamily="34" charset="0"/>
              <a:buChar char="•"/>
            </a:pPr>
            <a:r>
              <a:rPr lang="en-US" sz="2800" dirty="0">
                <a:latin typeface="+mn-lt"/>
              </a:rPr>
              <a:t>Main aim: provide </a:t>
            </a:r>
            <a:r>
              <a:rPr lang="en-US" sz="2800" b="1" dirty="0">
                <a:latin typeface="+mn-lt"/>
              </a:rPr>
              <a:t>a simple and intuitive method for implementing CSA</a:t>
            </a:r>
            <a:r>
              <a:rPr lang="en-US" sz="2800" dirty="0">
                <a:latin typeface="+mn-lt"/>
              </a:rPr>
              <a:t> based on a spatiotemporal weight matrix specification</a:t>
            </a:r>
            <a:r>
              <a:rPr lang="en-US" sz="2800" baseline="30000" dirty="0">
                <a:latin typeface="+mn-lt"/>
              </a:rPr>
              <a:t>3</a:t>
            </a:r>
            <a:r>
              <a:rPr lang="en-US" sz="2800" dirty="0">
                <a:latin typeface="+mn-lt"/>
              </a:rPr>
              <a:t> for the selection of comparables or, in this case, spatiotemporal nearest neighbors.</a:t>
            </a:r>
          </a:p>
          <a:p>
            <a:pPr marL="457200" indent="-457200" algn="just">
              <a:buFont typeface="Arial" panose="020B0604020202020204" pitchFamily="34" charset="0"/>
              <a:buChar char="•"/>
            </a:pPr>
            <a:r>
              <a:rPr lang="en-US" sz="2800" dirty="0">
                <a:latin typeface="+mn-lt"/>
              </a:rPr>
              <a:t>CSA is shown to be a constrained version of a simple spatial autoregressive (SAR) model extended to contain temporal connections.</a:t>
            </a:r>
          </a:p>
        </p:txBody>
      </p:sp>
      <p:sp>
        <p:nvSpPr>
          <p:cNvPr id="22" name="Rectangle 21"/>
          <p:cNvSpPr/>
          <p:nvPr/>
        </p:nvSpPr>
        <p:spPr>
          <a:xfrm>
            <a:off x="15592660" y="6596798"/>
            <a:ext cx="13721755" cy="840978"/>
          </a:xfrm>
          <a:prstGeom prst="rect">
            <a:avLst/>
          </a:prstGeom>
          <a:solidFill>
            <a:srgbClr val="5AC8DF"/>
          </a:solidFill>
          <a:ln w="12700">
            <a:solidFill>
              <a:srgbClr val="18637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518" b="1" dirty="0">
                <a:solidFill>
                  <a:schemeClr val="accent3">
                    <a:lumMod val="20000"/>
                    <a:lumOff val="80000"/>
                  </a:schemeClr>
                </a:solidFill>
              </a:rPr>
              <a:t>Results</a:t>
            </a:r>
          </a:p>
        </p:txBody>
      </p:sp>
      <p:sp>
        <p:nvSpPr>
          <p:cNvPr id="23" name="Text Box 180"/>
          <p:cNvSpPr txBox="1">
            <a:spLocks noChangeArrowheads="1"/>
          </p:cNvSpPr>
          <p:nvPr/>
        </p:nvSpPr>
        <p:spPr bwMode="auto">
          <a:xfrm>
            <a:off x="16602109" y="13639540"/>
            <a:ext cx="770140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en-US" sz="2207" b="1" dirty="0">
                <a:latin typeface="Calibri" pitchFamily="34" charset="0"/>
              </a:rPr>
              <a:t>Table 1.</a:t>
            </a:r>
            <a:r>
              <a:rPr lang="en-US" sz="2207" dirty="0">
                <a:latin typeface="Calibri" pitchFamily="34" charset="0"/>
              </a:rPr>
              <a:t> P</a:t>
            </a:r>
            <a:r>
              <a:rPr lang="en-US" sz="2400" dirty="0">
                <a:latin typeface="Calibri" pitchFamily="34" charset="0"/>
              </a:rPr>
              <a:t>erformance and out-of-sample statistics by method</a:t>
            </a:r>
          </a:p>
        </p:txBody>
      </p:sp>
      <p:sp>
        <p:nvSpPr>
          <p:cNvPr id="25" name="Text Box 180"/>
          <p:cNvSpPr txBox="1">
            <a:spLocks noChangeArrowheads="1"/>
          </p:cNvSpPr>
          <p:nvPr/>
        </p:nvSpPr>
        <p:spPr bwMode="auto">
          <a:xfrm>
            <a:off x="1068976" y="24226470"/>
            <a:ext cx="851855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en-US" sz="2207" b="1" dirty="0">
                <a:latin typeface="Calibri" pitchFamily="34" charset="0"/>
              </a:rPr>
              <a:t>Figure 1.</a:t>
            </a:r>
            <a:r>
              <a:rPr lang="en-US" sz="2207" dirty="0">
                <a:latin typeface="Calibri" pitchFamily="34" charset="0"/>
              </a:rPr>
              <a:t> </a:t>
            </a:r>
            <a:r>
              <a:rPr lang="en-US" sz="2400" dirty="0">
                <a:latin typeface="+mn-lt"/>
                <a:cs typeface="Arial" panose="020B0604020202020204" pitchFamily="34" charset="0"/>
              </a:rPr>
              <a:t>The steps of identifying comparables and predicting prices</a:t>
            </a:r>
            <a:endParaRPr lang="en-US" sz="2207" dirty="0">
              <a:latin typeface="+mn-lt"/>
              <a:cs typeface="Arial" panose="020B0604020202020204" pitchFamily="34" charset="0"/>
            </a:endParaRPr>
          </a:p>
        </p:txBody>
      </p:sp>
      <p:sp>
        <p:nvSpPr>
          <p:cNvPr id="30" name="Text Box 180"/>
          <p:cNvSpPr txBox="1">
            <a:spLocks noChangeArrowheads="1"/>
          </p:cNvSpPr>
          <p:nvPr/>
        </p:nvSpPr>
        <p:spPr bwMode="auto">
          <a:xfrm>
            <a:off x="1443202" y="39674949"/>
            <a:ext cx="5370957"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eaLnBrk="1" hangingPunct="1"/>
            <a:r>
              <a:rPr lang="en-US" sz="2000" b="1" dirty="0">
                <a:latin typeface="Calibri" pitchFamily="34" charset="0"/>
              </a:rPr>
              <a:t>Figure 2.</a:t>
            </a:r>
            <a:r>
              <a:rPr lang="en-US" sz="2000" dirty="0">
                <a:latin typeface="Calibri" pitchFamily="34" charset="0"/>
              </a:rPr>
              <a:t> CSA and HPM performance comparisons</a:t>
            </a:r>
          </a:p>
        </p:txBody>
      </p:sp>
      <p:pic>
        <p:nvPicPr>
          <p:cNvPr id="2" name="Image 1"/>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5178742" y="962875"/>
            <a:ext cx="4073287" cy="2538633"/>
          </a:xfrm>
          <a:prstGeom prst="rect">
            <a:avLst/>
          </a:prstGeom>
        </p:spPr>
      </p:pic>
      <p:pic>
        <p:nvPicPr>
          <p:cNvPr id="3" name="Image 2"/>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5178742" y="4142980"/>
            <a:ext cx="4101108" cy="2156389"/>
          </a:xfrm>
          <a:prstGeom prst="rect">
            <a:avLst/>
          </a:prstGeom>
        </p:spPr>
      </p:pic>
      <p:pic>
        <p:nvPicPr>
          <p:cNvPr id="41" name="Image 40"/>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976656" y="35194543"/>
            <a:ext cx="4661419" cy="4316440"/>
          </a:xfrm>
          <a:prstGeom prst="rect">
            <a:avLst/>
          </a:prstGeom>
        </p:spPr>
      </p:pic>
      <p:pic>
        <p:nvPicPr>
          <p:cNvPr id="42" name="Image 41"/>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5510687" y="35194543"/>
            <a:ext cx="4668306" cy="4212255"/>
          </a:xfrm>
          <a:prstGeom prst="rect">
            <a:avLst/>
          </a:prstGeom>
        </p:spPr>
      </p:pic>
      <p:pic>
        <p:nvPicPr>
          <p:cNvPr id="43" name="Image 42"/>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10074797" y="35194543"/>
            <a:ext cx="4555599" cy="4212255"/>
          </a:xfrm>
          <a:prstGeom prst="rect">
            <a:avLst/>
          </a:prstGeom>
        </p:spPr>
      </p:pic>
      <p:sp>
        <p:nvSpPr>
          <p:cNvPr id="52" name="ZoneTexte 51"/>
          <p:cNvSpPr txBox="1"/>
          <p:nvPr/>
        </p:nvSpPr>
        <p:spPr>
          <a:xfrm>
            <a:off x="6303905" y="39357095"/>
            <a:ext cx="2068613" cy="307777"/>
          </a:xfrm>
          <a:prstGeom prst="rect">
            <a:avLst/>
          </a:prstGeom>
          <a:noFill/>
        </p:spPr>
        <p:txBody>
          <a:bodyPr wrap="square" rtlCol="0">
            <a:spAutoFit/>
          </a:bodyPr>
          <a:lstStyle/>
          <a:p>
            <a:r>
              <a:rPr lang="fr-FR" sz="1400" dirty="0"/>
              <a:t>: </a:t>
            </a:r>
            <a:r>
              <a:rPr lang="fr-FR" sz="1400" dirty="0" err="1"/>
              <a:t>mean</a:t>
            </a:r>
            <a:endParaRPr lang="en-US" sz="1400" dirty="0"/>
          </a:p>
        </p:txBody>
      </p:sp>
      <p:pic>
        <p:nvPicPr>
          <p:cNvPr id="26" name="Image 25"/>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rot="16200000">
            <a:off x="5194876" y="14640016"/>
            <a:ext cx="5379461" cy="13793446"/>
          </a:xfrm>
          <a:prstGeom prst="rect">
            <a:avLst/>
          </a:prstGeom>
          <a:ln>
            <a:solidFill>
              <a:schemeClr val="tx1"/>
            </a:solidFill>
          </a:ln>
        </p:spPr>
      </p:pic>
      <p:sp>
        <p:nvSpPr>
          <p:cNvPr id="38" name="Ellipse 37"/>
          <p:cNvSpPr/>
          <p:nvPr/>
        </p:nvSpPr>
        <p:spPr>
          <a:xfrm>
            <a:off x="2176366" y="39524631"/>
            <a:ext cx="45719" cy="45719"/>
          </a:xfrm>
          <a:prstGeom prst="ellipse">
            <a:avLst/>
          </a:prstGeom>
          <a:solidFill>
            <a:schemeClr val="tx1"/>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39" name="ZoneTexte 38"/>
          <p:cNvSpPr txBox="1"/>
          <p:nvPr/>
        </p:nvSpPr>
        <p:spPr>
          <a:xfrm>
            <a:off x="2187202" y="39367172"/>
            <a:ext cx="2618094" cy="307777"/>
          </a:xfrm>
          <a:prstGeom prst="rect">
            <a:avLst/>
          </a:prstGeom>
          <a:noFill/>
        </p:spPr>
        <p:txBody>
          <a:bodyPr wrap="square" rtlCol="0">
            <a:spAutoFit/>
          </a:bodyPr>
          <a:lstStyle/>
          <a:p>
            <a:r>
              <a:rPr lang="fr-FR" sz="1400" dirty="0"/>
              <a:t>: Real value VS </a:t>
            </a:r>
            <a:r>
              <a:rPr lang="fr-FR" sz="1400" dirty="0" err="1"/>
              <a:t>predicted</a:t>
            </a:r>
            <a:r>
              <a:rPr lang="fr-FR" sz="1400" dirty="0"/>
              <a:t> value </a:t>
            </a:r>
            <a:r>
              <a:rPr lang="fr-FR" sz="1200" dirty="0"/>
              <a:t>;</a:t>
            </a:r>
            <a:endParaRPr lang="en-US" sz="1200" dirty="0"/>
          </a:p>
        </p:txBody>
      </p:sp>
      <p:cxnSp>
        <p:nvCxnSpPr>
          <p:cNvPr id="40" name="Connecteur droit 39"/>
          <p:cNvCxnSpPr/>
          <p:nvPr/>
        </p:nvCxnSpPr>
        <p:spPr>
          <a:xfrm>
            <a:off x="4670775" y="39564035"/>
            <a:ext cx="165897" cy="1"/>
          </a:xfrm>
          <a:prstGeom prst="line">
            <a:avLst/>
          </a:prstGeom>
        </p:spPr>
        <p:style>
          <a:lnRef idx="1">
            <a:schemeClr val="dk1"/>
          </a:lnRef>
          <a:fillRef idx="0">
            <a:schemeClr val="dk1"/>
          </a:fillRef>
          <a:effectRef idx="0">
            <a:schemeClr val="dk1"/>
          </a:effectRef>
          <a:fontRef idx="minor">
            <a:schemeClr val="tx1"/>
          </a:fontRef>
        </p:style>
      </p:cxnSp>
      <p:sp>
        <p:nvSpPr>
          <p:cNvPr id="44" name="ZoneTexte 43"/>
          <p:cNvSpPr txBox="1"/>
          <p:nvPr/>
        </p:nvSpPr>
        <p:spPr>
          <a:xfrm>
            <a:off x="4805296" y="39370743"/>
            <a:ext cx="1410782" cy="307777"/>
          </a:xfrm>
          <a:prstGeom prst="rect">
            <a:avLst/>
          </a:prstGeom>
          <a:noFill/>
        </p:spPr>
        <p:txBody>
          <a:bodyPr wrap="square" rtlCol="0">
            <a:spAutoFit/>
          </a:bodyPr>
          <a:lstStyle/>
          <a:p>
            <a:r>
              <a:rPr lang="fr-FR" sz="1400" dirty="0"/>
              <a:t>: 45 </a:t>
            </a:r>
            <a:r>
              <a:rPr lang="fr-FR" sz="1400" dirty="0" err="1"/>
              <a:t>degree</a:t>
            </a:r>
            <a:r>
              <a:rPr lang="fr-FR" sz="1400" dirty="0"/>
              <a:t> line</a:t>
            </a:r>
            <a:r>
              <a:rPr lang="fr-FR" sz="1200" dirty="0"/>
              <a:t>;</a:t>
            </a:r>
            <a:endParaRPr lang="en-US" sz="1200" dirty="0"/>
          </a:p>
        </p:txBody>
      </p:sp>
      <p:cxnSp>
        <p:nvCxnSpPr>
          <p:cNvPr id="47" name="Connecteur droit 46"/>
          <p:cNvCxnSpPr/>
          <p:nvPr/>
        </p:nvCxnSpPr>
        <p:spPr>
          <a:xfrm>
            <a:off x="6128252" y="39521060"/>
            <a:ext cx="175653" cy="0"/>
          </a:xfrm>
          <a:prstGeom prst="line">
            <a:avLst/>
          </a:prstGeom>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3976996347"/>
      </p:ext>
    </p:extLst>
  </p:cSld>
  <p:clrMapOvr>
    <a:masterClrMapping/>
  </p:clrMapOvr>
</p:sld>
</file>

<file path=ppt/theme/theme1.xml><?xml version="1.0" encoding="utf-8"?>
<a:theme xmlns:a="http://schemas.openxmlformats.org/drawingml/2006/main" name="Office Theme">
  <a:themeElements>
    <a:clrScheme name="Thèm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10829</TotalTime>
  <Words>1480</Words>
  <Application>Microsoft Office PowerPoint</Application>
  <PresentationFormat>Personnalisé</PresentationFormat>
  <Paragraphs>103</Paragraphs>
  <Slides>1</Slides>
  <Notes>1</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vt:i4>
      </vt:variant>
    </vt:vector>
  </HeadingPairs>
  <TitlesOfParts>
    <vt:vector size="7" baseType="lpstr">
      <vt:lpstr>Arial</vt:lpstr>
      <vt:lpstr>Calibri</vt:lpstr>
      <vt:lpstr>Calibri Light</vt:lpstr>
      <vt:lpstr>Cambria Math</vt:lpstr>
      <vt:lpstr>Wingdings</vt:lpstr>
      <vt:lpstr>Office Theme</vt:lpstr>
      <vt:lpstr>Présentation PowerPoint</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Susan B. Houston</dc:creator>
  <cp:lastModifiedBy>Rachelle Petit</cp:lastModifiedBy>
  <cp:revision>88</cp:revision>
  <cp:lastPrinted>2021-04-13T15:44:20Z</cp:lastPrinted>
  <dcterms:created xsi:type="dcterms:W3CDTF">2016-06-27T20:00:38Z</dcterms:created>
  <dcterms:modified xsi:type="dcterms:W3CDTF">2023-01-24T07:56:33Z</dcterms:modified>
</cp:coreProperties>
</file>