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mmy lopez" initials="jl" lastIdx="8" clrIdx="0">
    <p:extLst>
      <p:ext uri="{19B8F6BF-5375-455C-9EA6-DF929625EA0E}">
        <p15:presenceInfo xmlns:p15="http://schemas.microsoft.com/office/powerpoint/2012/main" userId="d052b63b46b392c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6378"/>
    <a:srgbClr val="5AC8DF"/>
    <a:srgbClr val="324E4F"/>
    <a:srgbClr val="57CA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266" autoAdjust="0"/>
    <p:restoredTop sz="95000" autoAdjust="0"/>
  </p:normalViewPr>
  <p:slideViewPr>
    <p:cSldViewPr snapToGrid="0">
      <p:cViewPr varScale="1">
        <p:scale>
          <a:sx n="17" d="100"/>
          <a:sy n="17" d="100"/>
        </p:scale>
        <p:origin x="3798" y="192"/>
      </p:cViewPr>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458837-C907-4151-93F5-98219103FEDB}" type="datetimeFigureOut">
              <a:rPr lang="fr-FR" smtClean="0"/>
              <a:t>24/01/2023</a:t>
            </a:fld>
            <a:endParaRPr lang="fr-FR"/>
          </a:p>
        </p:txBody>
      </p:sp>
      <p:sp>
        <p:nvSpPr>
          <p:cNvPr id="4" name="Espace réservé de l'image des diapositives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F90ECE-068B-4697-A123-33934D3D00E3}" type="slidenum">
              <a:rPr lang="fr-FR" smtClean="0"/>
              <a:t>‹N°›</a:t>
            </a:fld>
            <a:endParaRPr lang="fr-FR"/>
          </a:p>
        </p:txBody>
      </p:sp>
    </p:spTree>
    <p:extLst>
      <p:ext uri="{BB962C8B-B14F-4D97-AF65-F5344CB8AC3E}">
        <p14:creationId xmlns:p14="http://schemas.microsoft.com/office/powerpoint/2010/main" val="1089937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2F90ECE-068B-4697-A123-33934D3D00E3}" type="slidenum">
              <a:rPr lang="fr-FR" smtClean="0"/>
              <a:t>1</a:t>
            </a:fld>
            <a:endParaRPr lang="fr-FR"/>
          </a:p>
        </p:txBody>
      </p:sp>
    </p:spTree>
    <p:extLst>
      <p:ext uri="{BB962C8B-B14F-4D97-AF65-F5344CB8AC3E}">
        <p14:creationId xmlns:p14="http://schemas.microsoft.com/office/powerpoint/2010/main" val="134126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fr-FR"/>
              <a:t>Modifiez le style du titre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BB5FB9E8-2D8A-4B3C-A711-7A68E5DC2B21}"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86930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B5FB9E8-2D8A-4B3C-A711-7A68E5DC2B21}"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1199546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B5FB9E8-2D8A-4B3C-A711-7A68E5DC2B21}"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2141904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B5FB9E8-2D8A-4B3C-A711-7A68E5DC2B21}"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3139467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fr-FR"/>
              <a:t>Modifiez le style du titre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B5FB9E8-2D8A-4B3C-A711-7A68E5DC2B21}"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939608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B5FB9E8-2D8A-4B3C-A711-7A68E5DC2B21}" type="datetimeFigureOut">
              <a:rPr lang="en-US" smtClean="0"/>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1475550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fr-FR"/>
              <a:t>Modifiez le style du titre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fr-FR"/>
              <a:t>Modifier les styles du texte du masque</a:t>
            </a:r>
          </a:p>
        </p:txBody>
      </p:sp>
      <p:sp>
        <p:nvSpPr>
          <p:cNvPr id="4" name="Content Placeholder 3"/>
          <p:cNvSpPr>
            <a:spLocks noGrp="1"/>
          </p:cNvSpPr>
          <p:nvPr>
            <p:ph sz="half" idx="2"/>
          </p:nvPr>
        </p:nvSpPr>
        <p:spPr>
          <a:xfrm>
            <a:off x="2085368" y="15635264"/>
            <a:ext cx="12807832" cy="2299711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fr-FR"/>
              <a:t>Modifier les styles du texte du masque</a:t>
            </a:r>
          </a:p>
        </p:txBody>
      </p:sp>
      <p:sp>
        <p:nvSpPr>
          <p:cNvPr id="6" name="Content Placeholder 5"/>
          <p:cNvSpPr>
            <a:spLocks noGrp="1"/>
          </p:cNvSpPr>
          <p:nvPr>
            <p:ph sz="quarter" idx="4"/>
          </p:nvPr>
        </p:nvSpPr>
        <p:spPr>
          <a:xfrm>
            <a:off x="15326828" y="15635264"/>
            <a:ext cx="12870909" cy="2299711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B5FB9E8-2D8A-4B3C-A711-7A68E5DC2B21}" type="datetimeFigureOut">
              <a:rPr lang="en-US" smtClean="0"/>
              <a:t>1/24/2023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3656844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B5FB9E8-2D8A-4B3C-A711-7A68E5DC2B21}" type="datetimeFigureOut">
              <a:rPr lang="en-US" smtClean="0"/>
              <a:t>1/24/2023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84932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5FB9E8-2D8A-4B3C-A711-7A68E5DC2B21}" type="datetimeFigureOut">
              <a:rPr lang="en-US" smtClean="0"/>
              <a:t>1/24/2023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3471648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fr-FR"/>
              <a:t>Modifiez le style du titre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fr-FR"/>
              <a:t>Modifier les styles du texte du masque</a:t>
            </a:r>
          </a:p>
        </p:txBody>
      </p:sp>
      <p:sp>
        <p:nvSpPr>
          <p:cNvPr id="5" name="Date Placeholder 4"/>
          <p:cNvSpPr>
            <a:spLocks noGrp="1"/>
          </p:cNvSpPr>
          <p:nvPr>
            <p:ph type="dt" sz="half" idx="10"/>
          </p:nvPr>
        </p:nvSpPr>
        <p:spPr/>
        <p:txBody>
          <a:bodyPr/>
          <a:lstStyle/>
          <a:p>
            <a:fld id="{BB5FB9E8-2D8A-4B3C-A711-7A68E5DC2B21}" type="datetimeFigureOut">
              <a:rPr lang="en-US" smtClean="0"/>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1616991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fr-FR"/>
              <a:t>Modifiez le style du titre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fr-FR"/>
              <a:t>Cliquez sur l'icône pour ajouter une image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fr-FR"/>
              <a:t>Modifier les styles du texte du masque</a:t>
            </a:r>
          </a:p>
        </p:txBody>
      </p:sp>
      <p:sp>
        <p:nvSpPr>
          <p:cNvPr id="5" name="Date Placeholder 4"/>
          <p:cNvSpPr>
            <a:spLocks noGrp="1"/>
          </p:cNvSpPr>
          <p:nvPr>
            <p:ph type="dt" sz="half" idx="10"/>
          </p:nvPr>
        </p:nvSpPr>
        <p:spPr/>
        <p:txBody>
          <a:bodyPr/>
          <a:lstStyle/>
          <a:p>
            <a:fld id="{BB5FB9E8-2D8A-4B3C-A711-7A68E5DC2B21}" type="datetimeFigureOut">
              <a:rPr lang="en-US" smtClean="0"/>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3054032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BB5FB9E8-2D8A-4B3C-A711-7A68E5DC2B21}" type="datetimeFigureOut">
              <a:rPr lang="en-US" smtClean="0"/>
              <a:t>1/24/2023</a:t>
            </a:fld>
            <a:endParaRPr 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0427F8FA-39D1-45A7-ACBB-FC5D54E4DBBE}" type="slidenum">
              <a:rPr lang="en-US" smtClean="0"/>
              <a:t>‹N°›</a:t>
            </a:fld>
            <a:endParaRPr lang="en-US"/>
          </a:p>
        </p:txBody>
      </p:sp>
    </p:spTree>
    <p:extLst>
      <p:ext uri="{BB962C8B-B14F-4D97-AF65-F5344CB8AC3E}">
        <p14:creationId xmlns:p14="http://schemas.microsoft.com/office/powerpoint/2010/main" val="31308075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Image 3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8172" y="929525"/>
            <a:ext cx="7534822" cy="3771397"/>
          </a:xfrm>
          <a:prstGeom prst="rect">
            <a:avLst/>
          </a:prstGeom>
        </p:spPr>
      </p:pic>
      <p:sp>
        <p:nvSpPr>
          <p:cNvPr id="4" name="Text Box 122"/>
          <p:cNvSpPr txBox="1">
            <a:spLocks noChangeArrowheads="1"/>
          </p:cNvSpPr>
          <p:nvPr/>
        </p:nvSpPr>
        <p:spPr bwMode="auto">
          <a:xfrm>
            <a:off x="6633844" y="1280458"/>
            <a:ext cx="16978023" cy="31137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68196" tIns="420489" rIns="168196" bIns="420489"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7358" b="1" dirty="0">
                <a:solidFill>
                  <a:srgbClr val="186378"/>
                </a:solidFill>
                <a:latin typeface="+mn-lt"/>
              </a:rPr>
              <a:t>Environmental Policy in an Endogenous Growth Model with Expanding Variety</a:t>
            </a:r>
          </a:p>
        </p:txBody>
      </p:sp>
      <p:sp>
        <p:nvSpPr>
          <p:cNvPr id="5" name="Text Box 123"/>
          <p:cNvSpPr txBox="1">
            <a:spLocks noChangeArrowheads="1"/>
          </p:cNvSpPr>
          <p:nvPr/>
        </p:nvSpPr>
        <p:spPr bwMode="auto">
          <a:xfrm>
            <a:off x="5045869" y="4161830"/>
            <a:ext cx="19446279" cy="2134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68196" tIns="168196" rIns="168196" bIns="168196"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4415" dirty="0">
                <a:solidFill>
                  <a:srgbClr val="186378"/>
                </a:solidFill>
                <a:latin typeface="+mn-lt"/>
              </a:rPr>
              <a:t>Dominique Bianco</a:t>
            </a:r>
            <a:endParaRPr lang="en-US" sz="4415" baseline="30000" dirty="0">
              <a:solidFill>
                <a:srgbClr val="186378"/>
              </a:solidFill>
              <a:latin typeface="+mn-lt"/>
            </a:endParaRPr>
          </a:p>
          <a:p>
            <a:pPr algn="ctr" eaLnBrk="1" hangingPunct="1"/>
            <a:r>
              <a:rPr lang="en-US" sz="4415" dirty="0" err="1">
                <a:solidFill>
                  <a:srgbClr val="186378"/>
                </a:solidFill>
                <a:latin typeface="+mn-lt"/>
              </a:rPr>
              <a:t>Université</a:t>
            </a:r>
            <a:r>
              <a:rPr lang="en-US" sz="4415" dirty="0">
                <a:solidFill>
                  <a:srgbClr val="186378"/>
                </a:solidFill>
                <a:latin typeface="+mn-lt"/>
              </a:rPr>
              <a:t> de Bourgogne-Franche-Comté</a:t>
            </a:r>
          </a:p>
        </p:txBody>
      </p:sp>
      <p:sp>
        <p:nvSpPr>
          <p:cNvPr id="6" name="TextBox 5"/>
          <p:cNvSpPr txBox="1"/>
          <p:nvPr/>
        </p:nvSpPr>
        <p:spPr>
          <a:xfrm>
            <a:off x="1681955" y="36968119"/>
            <a:ext cx="13076469" cy="3262496"/>
          </a:xfrm>
          <a:prstGeom prst="rect">
            <a:avLst/>
          </a:prstGeom>
          <a:noFill/>
          <a:ln>
            <a:noFill/>
          </a:ln>
        </p:spPr>
        <p:txBody>
          <a:bodyPr wrap="square" rtlCol="0">
            <a:spAutoFit/>
          </a:bodyPr>
          <a:lstStyle/>
          <a:p>
            <a:r>
              <a:rPr lang="en-US" sz="2943" dirty="0">
                <a:solidFill>
                  <a:srgbClr val="186378"/>
                </a:solidFill>
              </a:rPr>
              <a:t>Dominique Bianco</a:t>
            </a:r>
          </a:p>
          <a:p>
            <a:r>
              <a:rPr lang="en-US" sz="2943" dirty="0" err="1">
                <a:solidFill>
                  <a:srgbClr val="186378"/>
                </a:solidFill>
              </a:rPr>
              <a:t>Laboratoire</a:t>
            </a:r>
            <a:r>
              <a:rPr lang="en-US" sz="2943" dirty="0">
                <a:solidFill>
                  <a:srgbClr val="186378"/>
                </a:solidFill>
              </a:rPr>
              <a:t> </a:t>
            </a:r>
            <a:r>
              <a:rPr lang="en-US" sz="2943" dirty="0" err="1">
                <a:solidFill>
                  <a:srgbClr val="186378"/>
                </a:solidFill>
              </a:rPr>
              <a:t>d’Économie</a:t>
            </a:r>
            <a:r>
              <a:rPr lang="en-US" sz="2943" dirty="0">
                <a:solidFill>
                  <a:srgbClr val="186378"/>
                </a:solidFill>
              </a:rPr>
              <a:t> de Dijon</a:t>
            </a:r>
          </a:p>
          <a:p>
            <a:r>
              <a:rPr lang="en-US" sz="2943" dirty="0">
                <a:solidFill>
                  <a:srgbClr val="186378"/>
                </a:solidFill>
              </a:rPr>
              <a:t>Email: </a:t>
            </a:r>
            <a:r>
              <a:rPr lang="en-US" sz="2943" dirty="0" err="1">
                <a:solidFill>
                  <a:srgbClr val="186378"/>
                </a:solidFill>
              </a:rPr>
              <a:t>dominique.bianco@u-bourgogne.fr</a:t>
            </a:r>
            <a:endParaRPr lang="en-US" sz="2943" dirty="0">
              <a:solidFill>
                <a:srgbClr val="186378"/>
              </a:solidFill>
            </a:endParaRPr>
          </a:p>
          <a:p>
            <a:r>
              <a:rPr lang="en-US" sz="2943" dirty="0">
                <a:solidFill>
                  <a:srgbClr val="186378"/>
                </a:solidFill>
              </a:rPr>
              <a:t>Website: ledi.u-bourgogne.fr</a:t>
            </a:r>
          </a:p>
          <a:p>
            <a:r>
              <a:rPr lang="en-US" sz="2943" dirty="0">
                <a:solidFill>
                  <a:srgbClr val="186378"/>
                </a:solidFill>
              </a:rPr>
              <a:t>Phone: 03 80 39 54 12</a:t>
            </a:r>
          </a:p>
          <a:p>
            <a:endParaRPr lang="en-US" sz="2943" dirty="0">
              <a:solidFill>
                <a:srgbClr val="186378"/>
              </a:solidFill>
            </a:endParaRPr>
          </a:p>
          <a:p>
            <a:r>
              <a:rPr lang="en-US" sz="2943" dirty="0">
                <a:solidFill>
                  <a:srgbClr val="186378"/>
                </a:solidFill>
              </a:rPr>
              <a:t>Dominique Bianco gratefully acknowledges </a:t>
            </a:r>
            <a:r>
              <a:rPr lang="en-US" sz="2943">
                <a:solidFill>
                  <a:srgbClr val="186378"/>
                </a:solidFill>
              </a:rPr>
              <a:t>financial support from </a:t>
            </a:r>
            <a:r>
              <a:rPr lang="en-US" sz="2943" dirty="0">
                <a:solidFill>
                  <a:srgbClr val="186378"/>
                </a:solidFill>
              </a:rPr>
              <a:t>PUCA.</a:t>
            </a:r>
          </a:p>
        </p:txBody>
      </p:sp>
      <p:sp>
        <p:nvSpPr>
          <p:cNvPr id="7" name="TextBox 6"/>
          <p:cNvSpPr txBox="1"/>
          <p:nvPr/>
        </p:nvSpPr>
        <p:spPr>
          <a:xfrm>
            <a:off x="1681955" y="35748716"/>
            <a:ext cx="2565580" cy="941476"/>
          </a:xfrm>
          <a:prstGeom prst="rect">
            <a:avLst/>
          </a:prstGeom>
          <a:noFill/>
          <a:ln>
            <a:noFill/>
          </a:ln>
        </p:spPr>
        <p:txBody>
          <a:bodyPr wrap="square" rtlCol="0">
            <a:spAutoFit/>
          </a:bodyPr>
          <a:lstStyle/>
          <a:p>
            <a:r>
              <a:rPr lang="en-US" sz="5518" b="1" dirty="0">
                <a:solidFill>
                  <a:srgbClr val="186378"/>
                </a:solidFill>
              </a:rPr>
              <a:t>Contact</a:t>
            </a:r>
          </a:p>
        </p:txBody>
      </p:sp>
      <p:sp>
        <p:nvSpPr>
          <p:cNvPr id="8" name="TextBox 7"/>
          <p:cNvSpPr txBox="1"/>
          <p:nvPr/>
        </p:nvSpPr>
        <p:spPr>
          <a:xfrm>
            <a:off x="15217410" y="30564622"/>
            <a:ext cx="12846049" cy="9665993"/>
          </a:xfrm>
          <a:prstGeom prst="rect">
            <a:avLst/>
          </a:prstGeom>
          <a:noFill/>
          <a:ln>
            <a:noFill/>
          </a:ln>
        </p:spPr>
        <p:txBody>
          <a:bodyPr wrap="square" tIns="84098" bIns="84098" numCol="1" spcCol="457200" rtlCol="0">
            <a:noAutofit/>
          </a:bodyPr>
          <a:lstStyle/>
          <a:p>
            <a:pPr marL="420487" indent="-420487" algn="just">
              <a:buFont typeface="+mj-lt"/>
              <a:buAutoNum type="arabicPeriod"/>
            </a:pPr>
            <a:r>
              <a:rPr lang="en-US" sz="2940" dirty="0">
                <a:latin typeface="Calibri" panose="020F0502020204030204" pitchFamily="34" charset="0"/>
                <a:cs typeface="Calibri" panose="020F0502020204030204" pitchFamily="34" charset="0"/>
              </a:rPr>
              <a:t>AGHION P. and HOWITT P. (1992) A model of growth through creative destruction. </a:t>
            </a:r>
            <a:r>
              <a:rPr lang="en-US" sz="2940" i="1" dirty="0" err="1">
                <a:latin typeface="Calibri" panose="020F0502020204030204" pitchFamily="34" charset="0"/>
                <a:cs typeface="Calibri" panose="020F0502020204030204" pitchFamily="34" charset="0"/>
              </a:rPr>
              <a:t>Econometrica</a:t>
            </a:r>
            <a:r>
              <a:rPr lang="en-US" sz="2940" dirty="0">
                <a:latin typeface="Calibri" panose="020F0502020204030204" pitchFamily="34" charset="0"/>
                <a:cs typeface="Calibri" panose="020F0502020204030204" pitchFamily="34" charset="0"/>
              </a:rPr>
              <a:t>, 60(2), 323-351.</a:t>
            </a:r>
          </a:p>
          <a:p>
            <a:pPr marL="420487" indent="-420487" algn="just">
              <a:buFont typeface="+mj-lt"/>
              <a:buAutoNum type="arabicPeriod"/>
            </a:pPr>
            <a:r>
              <a:rPr lang="en-US" sz="2940" dirty="0">
                <a:latin typeface="Calibri" panose="020F0502020204030204" pitchFamily="34" charset="0"/>
                <a:cs typeface="Calibri" panose="020F0502020204030204" pitchFamily="34" charset="0"/>
              </a:rPr>
              <a:t>BIANCO D. and SALIES E. (2017) The strong Porter hypothesis in an endogenous growth model with satisficing managers. </a:t>
            </a:r>
            <a:r>
              <a:rPr lang="en-US" sz="2940" i="1" dirty="0">
                <a:latin typeface="Calibri" panose="020F0502020204030204" pitchFamily="34" charset="0"/>
                <a:cs typeface="Calibri" panose="020F0502020204030204" pitchFamily="34" charset="0"/>
              </a:rPr>
              <a:t>Economics Bulletin</a:t>
            </a:r>
            <a:r>
              <a:rPr lang="en-US" sz="2940" dirty="0">
                <a:latin typeface="Calibri" panose="020F0502020204030204" pitchFamily="34" charset="0"/>
                <a:cs typeface="Calibri" panose="020F0502020204030204" pitchFamily="34" charset="0"/>
              </a:rPr>
              <a:t>, 37(4), 2641-2654.</a:t>
            </a:r>
          </a:p>
          <a:p>
            <a:pPr marL="420487" indent="-420487" algn="just">
              <a:buFont typeface="+mj-lt"/>
              <a:buAutoNum type="arabicPeriod"/>
            </a:pPr>
            <a:r>
              <a:rPr lang="en-US" sz="2940" dirty="0">
                <a:latin typeface="Calibri" panose="020F0502020204030204" pitchFamily="34" charset="0"/>
                <a:cs typeface="Calibri" panose="020F0502020204030204" pitchFamily="34" charset="0"/>
              </a:rPr>
              <a:t>GANCIA G. and ZILIBOTTI F. (2005) “Horizontal Innovation in the Theory of Growth and Development.” In </a:t>
            </a:r>
            <a:r>
              <a:rPr lang="en-US" sz="2940" i="1" dirty="0">
                <a:latin typeface="Calibri" panose="020F0502020204030204" pitchFamily="34" charset="0"/>
                <a:cs typeface="Calibri" panose="020F0502020204030204" pitchFamily="34" charset="0"/>
              </a:rPr>
              <a:t>Handbook of Economic Growth</a:t>
            </a:r>
            <a:r>
              <a:rPr lang="en-US" sz="2940" dirty="0">
                <a:latin typeface="Calibri" panose="020F0502020204030204" pitchFamily="34" charset="0"/>
                <a:cs typeface="Calibri" panose="020F0502020204030204" pitchFamily="34" charset="0"/>
              </a:rPr>
              <a:t>, ed. by P. Aghion, and S. </a:t>
            </a:r>
            <a:r>
              <a:rPr lang="en-US" sz="2940" dirty="0" err="1">
                <a:latin typeface="Calibri" panose="020F0502020204030204" pitchFamily="34" charset="0"/>
                <a:cs typeface="Calibri" panose="020F0502020204030204" pitchFamily="34" charset="0"/>
              </a:rPr>
              <a:t>Durlauf</a:t>
            </a:r>
            <a:r>
              <a:rPr lang="en-US" sz="2940" dirty="0">
                <a:latin typeface="Calibri" panose="020F0502020204030204" pitchFamily="34" charset="0"/>
                <a:cs typeface="Calibri" panose="020F0502020204030204" pitchFamily="34" charset="0"/>
              </a:rPr>
              <a:t>, vol. 1. Elsevier.</a:t>
            </a:r>
          </a:p>
          <a:p>
            <a:pPr marL="420487" indent="-420487" algn="just">
              <a:buFont typeface="+mj-lt"/>
              <a:buAutoNum type="arabicPeriod"/>
            </a:pPr>
            <a:r>
              <a:rPr lang="en-US" sz="2940" dirty="0">
                <a:latin typeface="Calibri" panose="020F0502020204030204" pitchFamily="34" charset="0"/>
                <a:cs typeface="Calibri" panose="020F0502020204030204" pitchFamily="34" charset="0"/>
              </a:rPr>
              <a:t>GROSSMAN G. M. and HELPMAN E. (1991) </a:t>
            </a:r>
            <a:r>
              <a:rPr lang="en-US" sz="2940" i="1" dirty="0">
                <a:latin typeface="Calibri" panose="020F0502020204030204" pitchFamily="34" charset="0"/>
                <a:cs typeface="Calibri" panose="020F0502020204030204" pitchFamily="34" charset="0"/>
              </a:rPr>
              <a:t>Innovation and Growth in the Global Economy.</a:t>
            </a:r>
            <a:r>
              <a:rPr lang="en-US" sz="2940" dirty="0">
                <a:latin typeface="Calibri" panose="020F0502020204030204" pitchFamily="34" charset="0"/>
                <a:cs typeface="Calibri" panose="020F0502020204030204" pitchFamily="34" charset="0"/>
              </a:rPr>
              <a:t> The MIT Press.</a:t>
            </a:r>
          </a:p>
          <a:p>
            <a:pPr marL="420487" indent="-420487" algn="just">
              <a:buFont typeface="+mj-lt"/>
              <a:buAutoNum type="arabicPeriod"/>
            </a:pPr>
            <a:r>
              <a:rPr lang="en-US" sz="2940" dirty="0">
                <a:latin typeface="Calibri" panose="020F0502020204030204" pitchFamily="34" charset="0"/>
                <a:cs typeface="Calibri" panose="020F0502020204030204" pitchFamily="34" charset="0"/>
              </a:rPr>
              <a:t>NAKADA M. (2004) Does environmental policy necessarily discourage growth? </a:t>
            </a:r>
            <a:r>
              <a:rPr lang="en-US" sz="2940" i="1" dirty="0">
                <a:latin typeface="Calibri" panose="020F0502020204030204" pitchFamily="34" charset="0"/>
                <a:cs typeface="Calibri" panose="020F0502020204030204" pitchFamily="34" charset="0"/>
              </a:rPr>
              <a:t>Journal of Economics</a:t>
            </a:r>
            <a:r>
              <a:rPr lang="en-US" sz="2940" dirty="0">
                <a:latin typeface="Calibri" panose="020F0502020204030204" pitchFamily="34" charset="0"/>
                <a:cs typeface="Calibri" panose="020F0502020204030204" pitchFamily="34" charset="0"/>
              </a:rPr>
              <a:t>, 81(3), 249-275.</a:t>
            </a:r>
          </a:p>
          <a:p>
            <a:pPr marL="420487" indent="-420487" algn="just">
              <a:buFont typeface="+mj-lt"/>
              <a:buAutoNum type="arabicPeriod"/>
            </a:pPr>
            <a:r>
              <a:rPr lang="en-US" sz="2940" dirty="0">
                <a:latin typeface="Calibri" panose="020F0502020204030204" pitchFamily="34" charset="0"/>
                <a:cs typeface="Calibri" panose="020F0502020204030204" pitchFamily="34" charset="0"/>
              </a:rPr>
              <a:t>PORTER M. and VAN DER LINDE C. (1995) Toward a new conception of the environment-competitiveness relationship. </a:t>
            </a:r>
            <a:r>
              <a:rPr lang="en-US" sz="2940" i="1" dirty="0">
                <a:latin typeface="Calibri" panose="020F0502020204030204" pitchFamily="34" charset="0"/>
                <a:cs typeface="Calibri" panose="020F0502020204030204" pitchFamily="34" charset="0"/>
              </a:rPr>
              <a:t>Journal of Environmental Economic Perspectives</a:t>
            </a:r>
            <a:r>
              <a:rPr lang="en-US" sz="2940" dirty="0">
                <a:latin typeface="Calibri" panose="020F0502020204030204" pitchFamily="34" charset="0"/>
                <a:cs typeface="Calibri" panose="020F0502020204030204" pitchFamily="34" charset="0"/>
              </a:rPr>
              <a:t>, 9(4), 97-114.</a:t>
            </a:r>
          </a:p>
          <a:p>
            <a:pPr marL="420487" indent="-420487" algn="just">
              <a:buFont typeface="+mj-lt"/>
              <a:buAutoNum type="arabicPeriod"/>
            </a:pPr>
            <a:r>
              <a:rPr lang="en-US" sz="2940" dirty="0">
                <a:latin typeface="Calibri" panose="020F0502020204030204" pitchFamily="34" charset="0"/>
                <a:cs typeface="Calibri" panose="020F0502020204030204" pitchFamily="34" charset="0"/>
              </a:rPr>
              <a:t>ROMER P. (1990), Endogenous technological change. </a:t>
            </a:r>
            <a:r>
              <a:rPr lang="en-US" sz="2940" i="1" dirty="0">
                <a:latin typeface="Calibri" panose="020F0502020204030204" pitchFamily="34" charset="0"/>
                <a:cs typeface="Calibri" panose="020F0502020204030204" pitchFamily="34" charset="0"/>
              </a:rPr>
              <a:t>Journal of Political Economy</a:t>
            </a:r>
            <a:r>
              <a:rPr lang="en-US" sz="2940" dirty="0">
                <a:latin typeface="Calibri" panose="020F0502020204030204" pitchFamily="34" charset="0"/>
                <a:cs typeface="Calibri" panose="020F0502020204030204" pitchFamily="34" charset="0"/>
              </a:rPr>
              <a:t>, 98(5), s71-s102.</a:t>
            </a:r>
          </a:p>
          <a:p>
            <a:pPr marL="420487" indent="-420487" algn="just">
              <a:buFont typeface="+mj-lt"/>
              <a:buAutoNum type="arabicPeriod"/>
            </a:pPr>
            <a:r>
              <a:rPr lang="en-US" sz="2940" dirty="0">
                <a:latin typeface="Calibri" panose="020F0502020204030204" pitchFamily="34" charset="0"/>
                <a:cs typeface="Calibri" panose="020F0502020204030204" pitchFamily="34" charset="0"/>
              </a:rPr>
              <a:t>VERDIER T. (1995) “Environmental Pollution and Endogenous Growth: A Comparison between Emissions Taxes and Technological Standards.’ In </a:t>
            </a:r>
            <a:r>
              <a:rPr lang="en-US" sz="2940" i="1" dirty="0">
                <a:latin typeface="Calibri" panose="020F0502020204030204" pitchFamily="34" charset="0"/>
                <a:cs typeface="Calibri" panose="020F0502020204030204" pitchFamily="34" charset="0"/>
              </a:rPr>
              <a:t>Control and Game-Theoretic Models of the Environment</a:t>
            </a:r>
            <a:r>
              <a:rPr lang="en-US" sz="2940" dirty="0">
                <a:latin typeface="Calibri" panose="020F0502020204030204" pitchFamily="34" charset="0"/>
                <a:cs typeface="Calibri" panose="020F0502020204030204" pitchFamily="34" charset="0"/>
              </a:rPr>
              <a:t>, ed. by C. </a:t>
            </a:r>
            <a:r>
              <a:rPr lang="en-US" sz="2940" dirty="0" err="1">
                <a:latin typeface="Calibri" panose="020F0502020204030204" pitchFamily="34" charset="0"/>
                <a:cs typeface="Calibri" panose="020F0502020204030204" pitchFamily="34" charset="0"/>
              </a:rPr>
              <a:t>Carraro</a:t>
            </a:r>
            <a:r>
              <a:rPr lang="en-US" sz="2940" dirty="0">
                <a:latin typeface="Calibri" panose="020F0502020204030204" pitchFamily="34" charset="0"/>
                <a:cs typeface="Calibri" panose="020F0502020204030204" pitchFamily="34" charset="0"/>
              </a:rPr>
              <a:t>, and J. A. Filar, p. 175-200, </a:t>
            </a:r>
            <a:r>
              <a:rPr lang="en-US" sz="2940" dirty="0" err="1">
                <a:latin typeface="Calibri" panose="020F0502020204030204" pitchFamily="34" charset="0"/>
                <a:cs typeface="Calibri" panose="020F0502020204030204" pitchFamily="34" charset="0"/>
              </a:rPr>
              <a:t>Birkhäuser</a:t>
            </a:r>
            <a:r>
              <a:rPr lang="en-US" sz="2940" dirty="0">
                <a:latin typeface="Calibri" panose="020F0502020204030204" pitchFamily="34" charset="0"/>
                <a:cs typeface="Calibri" panose="020F0502020204030204" pitchFamily="34" charset="0"/>
              </a:rPr>
              <a:t>.</a:t>
            </a:r>
          </a:p>
          <a:p>
            <a:endParaRPr lang="en-US" sz="1655" dirty="0"/>
          </a:p>
          <a:p>
            <a:endParaRPr lang="en-US" sz="1655" dirty="0"/>
          </a:p>
          <a:p>
            <a:endParaRPr lang="en-US" sz="1655" dirty="0"/>
          </a:p>
          <a:p>
            <a:endParaRPr lang="en-US" sz="1655" dirty="0"/>
          </a:p>
        </p:txBody>
      </p:sp>
      <p:sp>
        <p:nvSpPr>
          <p:cNvPr id="9" name="TextBox 8"/>
          <p:cNvSpPr txBox="1"/>
          <p:nvPr/>
        </p:nvSpPr>
        <p:spPr>
          <a:xfrm>
            <a:off x="15122855" y="29269444"/>
            <a:ext cx="4204494" cy="941476"/>
          </a:xfrm>
          <a:prstGeom prst="rect">
            <a:avLst/>
          </a:prstGeom>
          <a:noFill/>
          <a:ln>
            <a:noFill/>
          </a:ln>
        </p:spPr>
        <p:txBody>
          <a:bodyPr wrap="square" rtlCol="0">
            <a:spAutoFit/>
          </a:bodyPr>
          <a:lstStyle/>
          <a:p>
            <a:r>
              <a:rPr lang="en-US" sz="5518" b="1" dirty="0">
                <a:solidFill>
                  <a:srgbClr val="186378"/>
                </a:solidFill>
              </a:rPr>
              <a:t>References</a:t>
            </a:r>
          </a:p>
        </p:txBody>
      </p:sp>
      <p:sp>
        <p:nvSpPr>
          <p:cNvPr id="10" name="Text Box 189"/>
          <p:cNvSpPr txBox="1">
            <a:spLocks noChangeArrowheads="1"/>
          </p:cNvSpPr>
          <p:nvPr/>
        </p:nvSpPr>
        <p:spPr bwMode="auto">
          <a:xfrm>
            <a:off x="1681952" y="7780120"/>
            <a:ext cx="13035160" cy="3506698"/>
          </a:xfrm>
          <a:prstGeom prst="rect">
            <a:avLst/>
          </a:prstGeom>
          <a:solidFill>
            <a:schemeClr val="bg1"/>
          </a:solidFill>
          <a:ln w="12700">
            <a:solidFill>
              <a:srgbClr val="186378"/>
            </a:solidFill>
          </a:ln>
          <a:effectLst/>
        </p:spPr>
        <p:txBody>
          <a:bodyPr wrap="square" lIns="168196" tIns="168196" rIns="168196" bIns="168196">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eaLnBrk="1" hangingPunct="1"/>
            <a:r>
              <a:rPr lang="en-US" sz="2940" dirty="0">
                <a:latin typeface="Calibri" pitchFamily="34" charset="0"/>
              </a:rPr>
              <a:t>According to </a:t>
            </a:r>
            <a:r>
              <a:rPr lang="en-US" sz="2940" dirty="0">
                <a:latin typeface="Calibri" panose="020F0502020204030204" pitchFamily="34" charset="0"/>
                <a:cs typeface="Calibri" panose="020F0502020204030204" pitchFamily="34" charset="0"/>
              </a:rPr>
              <a:t>Porter and van der Linde (1995), several case studies support the Porter hypothesis which claims that an environmental policy enhances innovation and thus growth because the long-term benefits offset the short-term losses and simultaneously reduce pollution. T</a:t>
            </a:r>
            <a:r>
              <a:rPr lang="en-US" sz="2940" dirty="0">
                <a:latin typeface="Calibri" pitchFamily="34" charset="0"/>
              </a:rPr>
              <a:t>his paper incorporates pollution and taxation into Romer’s (1990) growth model. Our theoretical results predict the Porter hypothesis that is consistent with empirical evidence. We also propose a welfare analysis of environmental policy. </a:t>
            </a:r>
          </a:p>
        </p:txBody>
      </p:sp>
      <p:sp>
        <p:nvSpPr>
          <p:cNvPr id="11" name="Rectangle 10"/>
          <p:cNvSpPr/>
          <p:nvPr/>
        </p:nvSpPr>
        <p:spPr>
          <a:xfrm>
            <a:off x="1681956" y="6844759"/>
            <a:ext cx="13035161" cy="941476"/>
          </a:xfrm>
          <a:prstGeom prst="rect">
            <a:avLst/>
          </a:prstGeom>
          <a:solidFill>
            <a:srgbClr val="5AC8DF"/>
          </a:solidFill>
          <a:ln w="12700">
            <a:solidFill>
              <a:srgbClr val="1863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5518" b="1" dirty="0">
                <a:solidFill>
                  <a:schemeClr val="accent3">
                    <a:lumMod val="20000"/>
                    <a:lumOff val="80000"/>
                  </a:schemeClr>
                </a:solidFill>
              </a:rPr>
              <a:t>Abstract</a:t>
            </a:r>
          </a:p>
        </p:txBody>
      </p:sp>
      <p:sp>
        <p:nvSpPr>
          <p:cNvPr id="12" name="Text Box 194"/>
          <p:cNvSpPr txBox="1">
            <a:spLocks noChangeArrowheads="1"/>
          </p:cNvSpPr>
          <p:nvPr/>
        </p:nvSpPr>
        <p:spPr bwMode="auto">
          <a:xfrm>
            <a:off x="1666628" y="29107914"/>
            <a:ext cx="13035161" cy="6221287"/>
          </a:xfrm>
          <a:prstGeom prst="rect">
            <a:avLst/>
          </a:prstGeom>
          <a:solidFill>
            <a:schemeClr val="bg1"/>
          </a:solidFill>
          <a:ln w="12700">
            <a:solidFill>
              <a:srgbClr val="186378"/>
            </a:solidFill>
          </a:ln>
          <a:effectLst/>
        </p:spPr>
        <p:txBody>
          <a:bodyPr lIns="168196" tIns="168196" rIns="168196" bIns="168196">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a:r>
              <a:rPr lang="en-US" sz="2940" dirty="0">
                <a:latin typeface="+mn-lt"/>
              </a:rPr>
              <a:t>Proposition 1 shows the positive impact of environmental policy on growth. On the one hand, the tax reduces the intermediate profits because it decreases not only final output but also intermediate demand. This negative effect represents the short-term loss caused by the environmental taxation and is called the profitability effect by Nakada (2004). As in Nakada (2004), this effect is alleviated by an increase in the price elasticity of demand but its overall impact on the profit of intermediate good producers remains negative. On the other hand, the environmental tax has an indirect effect on the labor market called the labor reallocation effect. Indeed, this tax reduces final goods production which decreases the supply of each intermediate goods producer and thus implies a reallocation of labor from the intermediate goods sector to the R&amp;D sector. Overall, the labor reallocation effect offsets the profitability effect. Thus, environmental policy enhances innovation and growth. </a:t>
            </a:r>
          </a:p>
        </p:txBody>
      </p:sp>
      <p:sp>
        <p:nvSpPr>
          <p:cNvPr id="13" name="Rectangle 12"/>
          <p:cNvSpPr/>
          <p:nvPr/>
        </p:nvSpPr>
        <p:spPr>
          <a:xfrm>
            <a:off x="1681951" y="11286818"/>
            <a:ext cx="13035161" cy="941476"/>
          </a:xfrm>
          <a:prstGeom prst="rect">
            <a:avLst/>
          </a:prstGeom>
          <a:solidFill>
            <a:srgbClr val="5AC8DF"/>
          </a:solidFill>
          <a:ln w="12700">
            <a:solidFill>
              <a:srgbClr val="1863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5518" b="1" dirty="0">
                <a:solidFill>
                  <a:schemeClr val="accent3">
                    <a:lumMod val="20000"/>
                    <a:lumOff val="80000"/>
                  </a:schemeClr>
                </a:solidFill>
              </a:rPr>
              <a:t>Main objective and key idea</a:t>
            </a:r>
          </a:p>
        </p:txBody>
      </p:sp>
      <p:sp>
        <p:nvSpPr>
          <p:cNvPr id="18" name="Text Box 193"/>
          <p:cNvSpPr txBox="1">
            <a:spLocks noChangeArrowheads="1"/>
          </p:cNvSpPr>
          <p:nvPr/>
        </p:nvSpPr>
        <p:spPr bwMode="auto">
          <a:xfrm>
            <a:off x="15137601" y="20199990"/>
            <a:ext cx="13035161" cy="8483445"/>
          </a:xfrm>
          <a:prstGeom prst="rect">
            <a:avLst/>
          </a:prstGeom>
          <a:solidFill>
            <a:schemeClr val="bg1"/>
          </a:solidFill>
          <a:ln w="12700">
            <a:solidFill>
              <a:srgbClr val="186378"/>
            </a:solidFill>
          </a:ln>
          <a:effectLst/>
        </p:spPr>
        <p:txBody>
          <a:bodyPr lIns="168196" tIns="168196" rIns="168196" bIns="168196">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eaLnBrk="1" hangingPunct="1"/>
            <a:r>
              <a:rPr lang="en-US" sz="2940" dirty="0">
                <a:latin typeface="Calibri" pitchFamily="34" charset="0"/>
              </a:rPr>
              <a:t>Given the increasing importance of environmental policy implemented at the country level, the main objective of this paper was to improve the theoretical understanding of the Porter hypothesis. </a:t>
            </a:r>
          </a:p>
          <a:p>
            <a:pPr algn="just" eaLnBrk="1" hangingPunct="1"/>
            <a:endParaRPr lang="en-US" sz="2940" dirty="0">
              <a:latin typeface="Calibri" pitchFamily="34" charset="0"/>
            </a:endParaRPr>
          </a:p>
          <a:p>
            <a:pPr algn="just" eaLnBrk="1" hangingPunct="1"/>
            <a:r>
              <a:rPr lang="en-US" sz="2940" dirty="0">
                <a:latin typeface="Calibri" pitchFamily="34" charset="0"/>
              </a:rPr>
              <a:t>Previous work by </a:t>
            </a:r>
            <a:r>
              <a:rPr lang="en-US" sz="2940" dirty="0" err="1">
                <a:latin typeface="Calibri" pitchFamily="34" charset="0"/>
              </a:rPr>
              <a:t>Verdier</a:t>
            </a:r>
            <a:r>
              <a:rPr lang="en-US" sz="2940" dirty="0">
                <a:latin typeface="Calibri" pitchFamily="34" charset="0"/>
              </a:rPr>
              <a:t> (1995) and Nakada (2004) has shown that environmental policy was able to simultaneously achieve both objectives of higher innovation and therefore higher growth and lower pollution permanently. This means that the Porter Hypothesis is supported. Nevertheless, these results are obtained by assuming some very restrictive assumptions on either the level of </a:t>
            </a:r>
            <a:r>
              <a:rPr lang="en-US" sz="2940" dirty="0">
                <a:latin typeface="Calibri" panose="020F0502020204030204" pitchFamily="34" charset="0"/>
                <a:cs typeface="Calibri" panose="020F0502020204030204" pitchFamily="34" charset="0"/>
              </a:rPr>
              <a:t>the environmental tax rate (</a:t>
            </a:r>
            <a:r>
              <a:rPr lang="en-US" sz="2940" dirty="0" err="1">
                <a:latin typeface="Calibri" panose="020F0502020204030204" pitchFamily="34" charset="0"/>
                <a:cs typeface="Calibri" panose="020F0502020204030204" pitchFamily="34" charset="0"/>
              </a:rPr>
              <a:t>Verdier</a:t>
            </a:r>
            <a:r>
              <a:rPr lang="en-US" sz="2940" dirty="0">
                <a:latin typeface="Calibri" panose="020F0502020204030204" pitchFamily="34" charset="0"/>
                <a:cs typeface="Calibri" panose="020F0502020204030204" pitchFamily="34" charset="0"/>
              </a:rPr>
              <a:t>, </a:t>
            </a:r>
            <a:r>
              <a:rPr lang="en-US" sz="2940">
                <a:latin typeface="Calibri" panose="020F0502020204030204" pitchFamily="34" charset="0"/>
                <a:cs typeface="Calibri" panose="020F0502020204030204" pitchFamily="34" charset="0"/>
              </a:rPr>
              <a:t>1995) </a:t>
            </a:r>
            <a:r>
              <a:rPr lang="en-US" sz="2940" dirty="0">
                <a:latin typeface="Calibri" panose="020F0502020204030204" pitchFamily="34" charset="0"/>
                <a:cs typeface="Calibri" panose="020F0502020204030204" pitchFamily="34" charset="0"/>
              </a:rPr>
              <a:t>or the elasticity of intertemporal substitution and pollution intensity (Nakada, 2004). </a:t>
            </a:r>
            <a:endParaRPr lang="en-US" sz="2940" dirty="0">
              <a:latin typeface="Calibri" pitchFamily="34" charset="0"/>
            </a:endParaRPr>
          </a:p>
          <a:p>
            <a:pPr algn="just" eaLnBrk="1" hangingPunct="1"/>
            <a:endParaRPr lang="en-US" sz="2940" dirty="0">
              <a:latin typeface="Calibri" pitchFamily="34" charset="0"/>
            </a:endParaRPr>
          </a:p>
          <a:p>
            <a:pPr algn="just" eaLnBrk="1" hangingPunct="1"/>
            <a:r>
              <a:rPr lang="en-US" sz="2940" dirty="0">
                <a:latin typeface="Calibri" pitchFamily="34" charset="0"/>
              </a:rPr>
              <a:t>In conclusion, our theoretical results are twofold. First, we predict the Porter hypothesis that a stricter environmental policy (a higher tax rate in our model) improves growth, the environment, and induces innovation without restrictive assumptions. Second, we show that such a policy is consistent with an improvement in welfare provided that the household’s preference toward a clean environment is large enough.  </a:t>
            </a:r>
          </a:p>
        </p:txBody>
      </p:sp>
      <p:sp>
        <p:nvSpPr>
          <p:cNvPr id="19" name="Rectangle 18"/>
          <p:cNvSpPr/>
          <p:nvPr/>
        </p:nvSpPr>
        <p:spPr>
          <a:xfrm>
            <a:off x="15137605" y="11675798"/>
            <a:ext cx="13035161" cy="840978"/>
          </a:xfrm>
          <a:prstGeom prst="rect">
            <a:avLst/>
          </a:prstGeom>
          <a:solidFill>
            <a:srgbClr val="5AC8DF"/>
          </a:solidFill>
          <a:ln w="12700">
            <a:solidFill>
              <a:srgbClr val="1863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518" b="1" dirty="0">
                <a:solidFill>
                  <a:schemeClr val="accent3">
                    <a:lumMod val="20000"/>
                    <a:lumOff val="80000"/>
                  </a:schemeClr>
                </a:solidFill>
              </a:rPr>
              <a:t>Conclusion</a:t>
            </a:r>
          </a:p>
        </p:txBody>
      </p:sp>
      <p:sp>
        <p:nvSpPr>
          <p:cNvPr id="21" name="Text Box 190"/>
          <p:cNvSpPr txBox="1">
            <a:spLocks noChangeArrowheads="1"/>
          </p:cNvSpPr>
          <p:nvPr/>
        </p:nvSpPr>
        <p:spPr bwMode="auto">
          <a:xfrm>
            <a:off x="1681951" y="12232634"/>
            <a:ext cx="13035161" cy="8483445"/>
          </a:xfrm>
          <a:prstGeom prst="rect">
            <a:avLst/>
          </a:prstGeom>
          <a:solidFill>
            <a:schemeClr val="bg1"/>
          </a:solidFill>
          <a:ln w="12700">
            <a:solidFill>
              <a:srgbClr val="186378"/>
            </a:solidFill>
          </a:ln>
          <a:effectLst/>
        </p:spPr>
        <p:txBody>
          <a:bodyPr lIns="168196" tIns="168196" rIns="168196" bIns="168196">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a:r>
              <a:rPr lang="en-US" sz="2940" dirty="0">
                <a:latin typeface="Calibri" panose="020F0502020204030204" pitchFamily="34" charset="0"/>
                <a:cs typeface="Calibri" panose="020F0502020204030204" pitchFamily="34" charset="0"/>
              </a:rPr>
              <a:t>From a theoretical point of view, a part of the literature has investigated the theoretical foundations of the Porter hypothesis by assuming that technical change either increases productivity and/or reduces the pollution intensity for a given production input. Among others, </a:t>
            </a:r>
            <a:r>
              <a:rPr lang="en-US" sz="2940" dirty="0" err="1">
                <a:latin typeface="Calibri" panose="020F0502020204030204" pitchFamily="34" charset="0"/>
                <a:cs typeface="Calibri" panose="020F0502020204030204" pitchFamily="34" charset="0"/>
              </a:rPr>
              <a:t>Verdier</a:t>
            </a:r>
            <a:r>
              <a:rPr lang="en-US" sz="2940" dirty="0">
                <a:latin typeface="Calibri" panose="020F0502020204030204" pitchFamily="34" charset="0"/>
                <a:cs typeface="Calibri" panose="020F0502020204030204" pitchFamily="34" charset="0"/>
              </a:rPr>
              <a:t> (1995), using a modified Grossman and </a:t>
            </a:r>
            <a:r>
              <a:rPr lang="en-US" sz="2940" dirty="0" err="1">
                <a:latin typeface="Calibri" panose="020F0502020204030204" pitchFamily="34" charset="0"/>
                <a:cs typeface="Calibri" panose="020F0502020204030204" pitchFamily="34" charset="0"/>
              </a:rPr>
              <a:t>Helpman</a:t>
            </a:r>
            <a:r>
              <a:rPr lang="en-US" sz="2940" dirty="0">
                <a:latin typeface="Calibri" panose="020F0502020204030204" pitchFamily="34" charset="0"/>
                <a:cs typeface="Calibri" panose="020F0502020204030204" pitchFamily="34" charset="0"/>
              </a:rPr>
              <a:t> (1991) model, shows that environmental taxation promotes growth if the environmental tax rate is low enough. Nakada (2004) also studies the effects of an environmental policy by using an endogenous growth model with vertical innovation </a:t>
            </a:r>
            <a:r>
              <a:rPr lang="en-US" sz="2940" i="1" dirty="0" err="1">
                <a:latin typeface="Calibri" panose="020F0502020204030204" pitchFamily="34" charset="0"/>
                <a:cs typeface="Calibri" panose="020F0502020204030204" pitchFamily="34" charset="0"/>
              </a:rPr>
              <a:t>à</a:t>
            </a:r>
            <a:r>
              <a:rPr lang="en-US" sz="2940" i="1" dirty="0">
                <a:latin typeface="Calibri" panose="020F0502020204030204" pitchFamily="34" charset="0"/>
                <a:cs typeface="Calibri" panose="020F0502020204030204" pitchFamily="34" charset="0"/>
              </a:rPr>
              <a:t> la</a:t>
            </a:r>
            <a:r>
              <a:rPr lang="en-US" sz="2940" dirty="0">
                <a:latin typeface="Calibri" panose="020F0502020204030204" pitchFamily="34" charset="0"/>
                <a:cs typeface="Calibri" panose="020F0502020204030204" pitchFamily="34" charset="0"/>
              </a:rPr>
              <a:t> Aghion and Howitt (1992) with an exogenous pollution intensity and an intertemporal elasticity of substitution equal to one. From a modified model </a:t>
            </a:r>
            <a:r>
              <a:rPr lang="en-US" sz="2940" i="1" dirty="0" err="1">
                <a:latin typeface="Calibri" panose="020F0502020204030204" pitchFamily="34" charset="0"/>
                <a:cs typeface="Calibri" panose="020F0502020204030204" pitchFamily="34" charset="0"/>
              </a:rPr>
              <a:t>à</a:t>
            </a:r>
            <a:r>
              <a:rPr lang="en-US" sz="2940" i="1" dirty="0">
                <a:latin typeface="Calibri" panose="020F0502020204030204" pitchFamily="34" charset="0"/>
                <a:cs typeface="Calibri" panose="020F0502020204030204" pitchFamily="34" charset="0"/>
              </a:rPr>
              <a:t> la </a:t>
            </a:r>
            <a:r>
              <a:rPr lang="en-US" sz="2940" dirty="0">
                <a:latin typeface="Calibri" panose="020F0502020204030204" pitchFamily="34" charset="0"/>
                <a:cs typeface="Calibri" panose="020F0502020204030204" pitchFamily="34" charset="0"/>
              </a:rPr>
              <a:t>Aghion and Griffith (2005), Bianco and </a:t>
            </a:r>
            <a:r>
              <a:rPr lang="en-US" sz="2940" dirty="0" err="1">
                <a:latin typeface="Calibri" panose="020F0502020204030204" pitchFamily="34" charset="0"/>
                <a:cs typeface="Calibri" panose="020F0502020204030204" pitchFamily="34" charset="0"/>
              </a:rPr>
              <a:t>Saliès</a:t>
            </a:r>
            <a:r>
              <a:rPr lang="en-US" sz="2940" dirty="0">
                <a:latin typeface="Calibri" panose="020F0502020204030204" pitchFamily="34" charset="0"/>
                <a:cs typeface="Calibri" panose="020F0502020204030204" pitchFamily="34" charset="0"/>
              </a:rPr>
              <a:t> (2017) analyze the effects of environmental tax on growth, pollution, and profits, by focusing on inefficiency within firms. They provide support for the Porter hypothesis. We propose a simple model to examine the theoretical foundations of the Porter Hypothesis without satisficing managers, and in a more general framework, that is, without restrictions either on the level of the environmental tax rate as in </a:t>
            </a:r>
            <a:r>
              <a:rPr lang="en-US" sz="2940" dirty="0" err="1">
                <a:latin typeface="Calibri" panose="020F0502020204030204" pitchFamily="34" charset="0"/>
                <a:cs typeface="Calibri" panose="020F0502020204030204" pitchFamily="34" charset="0"/>
              </a:rPr>
              <a:t>Verdier</a:t>
            </a:r>
            <a:r>
              <a:rPr lang="en-US" sz="2940" dirty="0">
                <a:latin typeface="Calibri" panose="020F0502020204030204" pitchFamily="34" charset="0"/>
                <a:cs typeface="Calibri" panose="020F0502020204030204" pitchFamily="34" charset="0"/>
              </a:rPr>
              <a:t> (1995) or on the elasticity of intertemporal substitution and pollution intensity as in Nakada (2004). In addition, we go further by analyzing the effects of the environmental policy on welfare.  </a:t>
            </a:r>
          </a:p>
        </p:txBody>
      </p:sp>
      <p:sp>
        <p:nvSpPr>
          <p:cNvPr id="22" name="Rectangle 21"/>
          <p:cNvSpPr/>
          <p:nvPr/>
        </p:nvSpPr>
        <p:spPr>
          <a:xfrm>
            <a:off x="1666629" y="28259198"/>
            <a:ext cx="13035161" cy="840978"/>
          </a:xfrm>
          <a:prstGeom prst="rect">
            <a:avLst/>
          </a:prstGeom>
          <a:solidFill>
            <a:srgbClr val="5AC8DF"/>
          </a:solidFill>
          <a:ln w="12700">
            <a:solidFill>
              <a:srgbClr val="1863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518" b="1" dirty="0">
                <a:solidFill>
                  <a:schemeClr val="accent3">
                    <a:lumMod val="20000"/>
                    <a:lumOff val="80000"/>
                  </a:schemeClr>
                </a:solidFill>
              </a:rPr>
              <a:t>Results</a:t>
            </a:r>
          </a:p>
        </p:txBody>
      </p:sp>
      <p:pic>
        <p:nvPicPr>
          <p:cNvPr id="2" name="Imag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099479" y="954534"/>
            <a:ext cx="4073287" cy="2538633"/>
          </a:xfrm>
          <a:prstGeom prst="rect">
            <a:avLst/>
          </a:prstGeom>
        </p:spPr>
      </p:pic>
      <p:pic>
        <p:nvPicPr>
          <p:cNvPr id="3" name="Imag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056909" y="4139526"/>
            <a:ext cx="4101108" cy="2156389"/>
          </a:xfrm>
          <a:prstGeom prst="rect">
            <a:avLst/>
          </a:prstGeom>
        </p:spPr>
      </p:pic>
      <p:pic>
        <p:nvPicPr>
          <p:cNvPr id="27" name="Image 26">
            <a:extLst>
              <a:ext uri="{FF2B5EF4-FFF2-40B4-BE49-F238E27FC236}">
                <a16:creationId xmlns:a16="http://schemas.microsoft.com/office/drawing/2014/main" id="{D1876010-1F89-0443-9305-189E1F4A76C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180618" y="36968119"/>
            <a:ext cx="3536498" cy="2613062"/>
          </a:xfrm>
          <a:prstGeom prst="rect">
            <a:avLst/>
          </a:prstGeom>
        </p:spPr>
      </p:pic>
      <p:sp>
        <p:nvSpPr>
          <p:cNvPr id="20" name="Rectangle 19">
            <a:extLst>
              <a:ext uri="{FF2B5EF4-FFF2-40B4-BE49-F238E27FC236}">
                <a16:creationId xmlns:a16="http://schemas.microsoft.com/office/drawing/2014/main" id="{79C953BE-09A1-9E48-AE6C-F2C68C201F6D}"/>
              </a:ext>
            </a:extLst>
          </p:cNvPr>
          <p:cNvSpPr/>
          <p:nvPr/>
        </p:nvSpPr>
        <p:spPr>
          <a:xfrm>
            <a:off x="1681950" y="20721039"/>
            <a:ext cx="13035161" cy="840978"/>
          </a:xfrm>
          <a:prstGeom prst="rect">
            <a:avLst/>
          </a:prstGeom>
          <a:solidFill>
            <a:srgbClr val="5AC8DF"/>
          </a:solidFill>
          <a:ln w="12700">
            <a:solidFill>
              <a:srgbClr val="1863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518" b="1" dirty="0">
                <a:solidFill>
                  <a:schemeClr val="accent3">
                    <a:lumMod val="20000"/>
                    <a:lumOff val="80000"/>
                  </a:schemeClr>
                </a:solidFill>
              </a:rPr>
              <a:t>Model</a:t>
            </a:r>
          </a:p>
        </p:txBody>
      </p:sp>
      <p:sp>
        <p:nvSpPr>
          <p:cNvPr id="23" name="Text Box 194">
            <a:extLst>
              <a:ext uri="{FF2B5EF4-FFF2-40B4-BE49-F238E27FC236}">
                <a16:creationId xmlns:a16="http://schemas.microsoft.com/office/drawing/2014/main" id="{A0E22446-178B-6845-B1A8-E47E30A33268}"/>
              </a:ext>
            </a:extLst>
          </p:cNvPr>
          <p:cNvSpPr txBox="1">
            <a:spLocks noChangeArrowheads="1"/>
          </p:cNvSpPr>
          <p:nvPr/>
        </p:nvSpPr>
        <p:spPr bwMode="auto">
          <a:xfrm>
            <a:off x="1681950" y="21580180"/>
            <a:ext cx="13035161" cy="6673719"/>
          </a:xfrm>
          <a:prstGeom prst="rect">
            <a:avLst/>
          </a:prstGeom>
          <a:solidFill>
            <a:schemeClr val="bg1"/>
          </a:solidFill>
          <a:ln w="12700">
            <a:solidFill>
              <a:srgbClr val="186378"/>
            </a:solidFill>
          </a:ln>
          <a:effectLst/>
        </p:spPr>
        <p:txBody>
          <a:bodyPr lIns="168196" tIns="168196" rIns="168196" bIns="168196">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a:r>
              <a:rPr lang="en-US" sz="2940" dirty="0">
                <a:latin typeface="Calibri" panose="020F0502020204030204" pitchFamily="34" charset="0"/>
                <a:cs typeface="Calibri" panose="020F0502020204030204" pitchFamily="34" charset="0"/>
              </a:rPr>
              <a:t>Our starting point is the standard version of the </a:t>
            </a:r>
            <a:r>
              <a:rPr lang="en-US" sz="2940" dirty="0" err="1">
                <a:latin typeface="Calibri" panose="020F0502020204030204" pitchFamily="34" charset="0"/>
                <a:cs typeface="Calibri" panose="020F0502020204030204" pitchFamily="34" charset="0"/>
              </a:rPr>
              <a:t>Romerian</a:t>
            </a:r>
            <a:r>
              <a:rPr lang="en-US" sz="2940" dirty="0">
                <a:latin typeface="Calibri" panose="020F0502020204030204" pitchFamily="34" charset="0"/>
                <a:cs typeface="Calibri" panose="020F0502020204030204" pitchFamily="34" charset="0"/>
              </a:rPr>
              <a:t> growth scheme as exposed in </a:t>
            </a:r>
            <a:r>
              <a:rPr lang="en-US" sz="2940" dirty="0" err="1">
                <a:latin typeface="Calibri" panose="020F0502020204030204" pitchFamily="34" charset="0"/>
                <a:cs typeface="Calibri" panose="020F0502020204030204" pitchFamily="34" charset="0"/>
              </a:rPr>
              <a:t>Gancia</a:t>
            </a:r>
            <a:r>
              <a:rPr lang="en-US" sz="2940" dirty="0">
                <a:latin typeface="Calibri" panose="020F0502020204030204" pitchFamily="34" charset="0"/>
                <a:cs typeface="Calibri" panose="020F0502020204030204" pitchFamily="34" charset="0"/>
              </a:rPr>
              <a:t> and </a:t>
            </a:r>
            <a:r>
              <a:rPr lang="en-US" sz="2940" dirty="0" err="1">
                <a:latin typeface="Calibri" panose="020F0502020204030204" pitchFamily="34" charset="0"/>
                <a:cs typeface="Calibri" panose="020F0502020204030204" pitchFamily="34" charset="0"/>
              </a:rPr>
              <a:t>Zilibotti</a:t>
            </a:r>
            <a:r>
              <a:rPr lang="en-US" sz="2940" dirty="0">
                <a:latin typeface="Calibri" panose="020F0502020204030204" pitchFamily="34" charset="0"/>
                <a:cs typeface="Calibri" panose="020F0502020204030204" pitchFamily="34" charset="0"/>
              </a:rPr>
              <a:t> (2005). In this framework, the economy consists of four types of agents. Producers of a final good who use intermediate goods input to produce their output which is used only for consumption. Producers of an intermediate good who use labor as their single production factor. The technology to produce this output is assumed to be obtained from a research firm. This firm uses only labor in order to produce a new variety of intermediate goods. Finally, an infinitely lived representative household determines its consumption by maximizing an intertemporal utility function. Both the labor and final goods markets are assumed to be perfectly competitive while the intermediate goods market is characterized by monopolistic competition. We modify this standard framework by introducing pollution as a by-product of intermediate goods which adversely affects the utility of the representative household and environmental taxation of producers in the final goods sector. </a:t>
            </a:r>
          </a:p>
        </p:txBody>
      </p:sp>
      <p:sp>
        <p:nvSpPr>
          <p:cNvPr id="24" name="Rectangle 23">
            <a:extLst>
              <a:ext uri="{FF2B5EF4-FFF2-40B4-BE49-F238E27FC236}">
                <a16:creationId xmlns:a16="http://schemas.microsoft.com/office/drawing/2014/main" id="{E02363E7-9321-DF4C-BE41-E0E8845189E7}"/>
              </a:ext>
            </a:extLst>
          </p:cNvPr>
          <p:cNvSpPr/>
          <p:nvPr/>
        </p:nvSpPr>
        <p:spPr>
          <a:xfrm>
            <a:off x="15122856" y="6859445"/>
            <a:ext cx="13035161" cy="840978"/>
          </a:xfrm>
          <a:prstGeom prst="rect">
            <a:avLst/>
          </a:prstGeom>
          <a:solidFill>
            <a:srgbClr val="5AC8DF"/>
          </a:solidFill>
          <a:ln w="12700">
            <a:solidFill>
              <a:srgbClr val="1863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518" b="1" dirty="0">
                <a:solidFill>
                  <a:schemeClr val="accent3">
                    <a:lumMod val="20000"/>
                    <a:lumOff val="80000"/>
                  </a:schemeClr>
                </a:solidFill>
              </a:rPr>
              <a:t>Results</a:t>
            </a:r>
          </a:p>
        </p:txBody>
      </p:sp>
      <p:sp>
        <p:nvSpPr>
          <p:cNvPr id="26" name="Text Box 194">
            <a:extLst>
              <a:ext uri="{FF2B5EF4-FFF2-40B4-BE49-F238E27FC236}">
                <a16:creationId xmlns:a16="http://schemas.microsoft.com/office/drawing/2014/main" id="{45D50B3C-1B66-7D4F-8432-3494CEB6B6F4}"/>
              </a:ext>
            </a:extLst>
          </p:cNvPr>
          <p:cNvSpPr txBox="1">
            <a:spLocks noChangeArrowheads="1"/>
          </p:cNvSpPr>
          <p:nvPr/>
        </p:nvSpPr>
        <p:spPr bwMode="auto">
          <a:xfrm>
            <a:off x="15137606" y="7708546"/>
            <a:ext cx="13035161" cy="11198034"/>
          </a:xfrm>
          <a:prstGeom prst="rect">
            <a:avLst/>
          </a:prstGeom>
          <a:solidFill>
            <a:schemeClr val="bg1"/>
          </a:solidFill>
          <a:ln w="12700">
            <a:solidFill>
              <a:srgbClr val="186378"/>
            </a:solidFill>
          </a:ln>
          <a:effectLst/>
        </p:spPr>
        <p:txBody>
          <a:bodyPr lIns="168196" tIns="168196" rIns="168196" bIns="168196">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lvl="0" algn="just" eaLnBrk="1" hangingPunct="1"/>
            <a:r>
              <a:rPr lang="en-US" sz="2940" dirty="0">
                <a:solidFill>
                  <a:prstClr val="black"/>
                </a:solidFill>
                <a:latin typeface="Calibri" panose="020F0502020204030204"/>
              </a:rPr>
              <a:t>Proposition 2 shows the negative effect of environmental policy on pollution. As we already show the tax lowers the level of intermediate goods used by the final goods producer and therefore the level of pollution because it is proportional to intermediate goods production. As pollution is constant over time, this effect is permanent. </a:t>
            </a:r>
          </a:p>
          <a:p>
            <a:pPr algn="just"/>
            <a:endParaRPr lang="en-US" sz="2940" dirty="0">
              <a:latin typeface="+mn-lt"/>
            </a:endParaRPr>
          </a:p>
          <a:p>
            <a:pPr algn="just"/>
            <a:r>
              <a:rPr lang="en-US" sz="2940" dirty="0">
                <a:latin typeface="+mn-lt"/>
              </a:rPr>
              <a:t>Proposition 3 shows the conditions under which environmental policy increases welfare. The policy affects consumer welfare through three channels. First, the production effect refers to the impact of environmental policy on consumer welfare through its effect on the production of the final good. Through this effect, an increase in the environmental tax reduces demand from the final goods producer for intermediate goods, which in turn reduces final output. This explains why the production effect is negative. Second, the pollution effect refers to the impact of environmental policy on consumer welfare through its effect on pollution. As pollution is determined by the amount of intermediate goods used in the production of the final good, an increase in the environmental tax reduces the latter and so reduces pollution (see Proposition 2). But this decrease in pollution positively affects consumer welfare. That is why the pollution effect is positive. Third, the growth effect refers to the impact the environmental policy on consumer welfare through its effect on the growth rate. A higher environmental tax enhances innovation and therefore growth (see Proposition 1). This explains why the growth effect is always positive for consumer welfare. Unlike in Nakada (2004), we determine the</a:t>
            </a:r>
            <a:r>
              <a:rPr lang="en-US" sz="2940" dirty="0">
                <a:latin typeface="Calibri" pitchFamily="34" charset="0"/>
              </a:rPr>
              <a:t> overall effect of environmental policy on welfare which is positive if and only if the household’s preferences toward a clean environment is high enough.</a:t>
            </a:r>
            <a:endParaRPr lang="en-US" sz="2940" dirty="0">
              <a:latin typeface="+mn-lt"/>
            </a:endParaRPr>
          </a:p>
        </p:txBody>
      </p:sp>
      <p:sp>
        <p:nvSpPr>
          <p:cNvPr id="25" name="Rectangle 24">
            <a:extLst>
              <a:ext uri="{FF2B5EF4-FFF2-40B4-BE49-F238E27FC236}">
                <a16:creationId xmlns:a16="http://schemas.microsoft.com/office/drawing/2014/main" id="{3132A2D4-AA1A-694C-8E12-35095B46BAAB}"/>
              </a:ext>
            </a:extLst>
          </p:cNvPr>
          <p:cNvSpPr/>
          <p:nvPr/>
        </p:nvSpPr>
        <p:spPr>
          <a:xfrm>
            <a:off x="15137601" y="19359012"/>
            <a:ext cx="13035161" cy="840978"/>
          </a:xfrm>
          <a:prstGeom prst="rect">
            <a:avLst/>
          </a:prstGeom>
          <a:solidFill>
            <a:srgbClr val="5AC8DF"/>
          </a:solidFill>
          <a:ln w="12700">
            <a:solidFill>
              <a:srgbClr val="1863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518" b="1" dirty="0">
                <a:solidFill>
                  <a:schemeClr val="accent3">
                    <a:lumMod val="20000"/>
                    <a:lumOff val="80000"/>
                  </a:schemeClr>
                </a:solidFill>
              </a:rPr>
              <a:t>Conclusion</a:t>
            </a:r>
          </a:p>
        </p:txBody>
      </p:sp>
    </p:spTree>
    <p:extLst>
      <p:ext uri="{BB962C8B-B14F-4D97-AF65-F5344CB8AC3E}">
        <p14:creationId xmlns:p14="http://schemas.microsoft.com/office/powerpoint/2010/main" val="3976996347"/>
      </p:ext>
    </p:extLst>
  </p:cSld>
  <p:clrMapOvr>
    <a:masterClrMapping/>
  </p:clrMapOvr>
</p:sld>
</file>

<file path=ppt/theme/theme1.xml><?xml version="1.0" encoding="utf-8"?>
<a:theme xmlns:a="http://schemas.openxmlformats.org/drawingml/2006/main" name="Office Them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10907</TotalTime>
  <Words>1471</Words>
  <Application>Microsoft Office PowerPoint</Application>
  <PresentationFormat>Personnalisé</PresentationFormat>
  <Paragraphs>42</Paragraphs>
  <Slides>1</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Calibri</vt:lpstr>
      <vt:lpstr>Calibri Light</vt:lpstr>
      <vt:lpstr>Office Theme</vt:lpstr>
      <vt:lpstr>Présentation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B. Houston</dc:creator>
  <cp:lastModifiedBy>Rachelle Petit</cp:lastModifiedBy>
  <cp:revision>218</cp:revision>
  <dcterms:created xsi:type="dcterms:W3CDTF">2016-06-27T20:00:38Z</dcterms:created>
  <dcterms:modified xsi:type="dcterms:W3CDTF">2023-01-24T08:00:13Z</dcterms:modified>
</cp:coreProperties>
</file>