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378"/>
    <a:srgbClr val="5AC8DF"/>
    <a:srgbClr val="324E4F"/>
    <a:srgbClr val="57CA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5914" autoAdjust="0"/>
  </p:normalViewPr>
  <p:slideViewPr>
    <p:cSldViewPr snapToGrid="0">
      <p:cViewPr varScale="1">
        <p:scale>
          <a:sx n="18" d="100"/>
          <a:sy n="18" d="100"/>
        </p:scale>
        <p:origin x="3714"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58837-C907-4151-93F5-98219103FEDB}" type="datetimeFigureOut">
              <a:rPr lang="fr-FR" smtClean="0"/>
              <a:t>24/01/2023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90ECE-068B-4697-A123-33934D3D00E3}" type="slidenum">
              <a:rPr lang="fr-FR" smtClean="0"/>
              <a:t>‹N°›</a:t>
            </a:fld>
            <a:endParaRPr lang="fr-FR"/>
          </a:p>
        </p:txBody>
      </p:sp>
    </p:spTree>
    <p:extLst>
      <p:ext uri="{BB962C8B-B14F-4D97-AF65-F5344CB8AC3E}">
        <p14:creationId xmlns:p14="http://schemas.microsoft.com/office/powerpoint/2010/main" val="1089937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F90ECE-068B-4697-A123-33934D3D00E3}" type="slidenum">
              <a:rPr lang="fr-FR" smtClean="0"/>
              <a:t>1</a:t>
            </a:fld>
            <a:endParaRPr lang="fr-FR"/>
          </a:p>
        </p:txBody>
      </p:sp>
    </p:spTree>
    <p:extLst>
      <p:ext uri="{BB962C8B-B14F-4D97-AF65-F5344CB8AC3E}">
        <p14:creationId xmlns:p14="http://schemas.microsoft.com/office/powerpoint/2010/main" val="13412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8693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19954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214190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13946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B5FB9E8-2D8A-4B3C-A711-7A68E5DC2B21}"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9396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47555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B5FB9E8-2D8A-4B3C-A711-7A68E5DC2B21}"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65684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B5FB9E8-2D8A-4B3C-A711-7A68E5DC2B21}"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84932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FB9E8-2D8A-4B3C-A711-7A68E5DC2B21}" type="datetimeFigureOut">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47164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161699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Modifier les styles du texte du masque</a:t>
            </a:r>
          </a:p>
        </p:txBody>
      </p:sp>
      <p:sp>
        <p:nvSpPr>
          <p:cNvPr id="5" name="Date Placeholder 4"/>
          <p:cNvSpPr>
            <a:spLocks noGrp="1"/>
          </p:cNvSpPr>
          <p:nvPr>
            <p:ph type="dt" sz="half" idx="10"/>
          </p:nvPr>
        </p:nvSpPr>
        <p:spPr/>
        <p:txBody>
          <a:bodyPr/>
          <a:lstStyle/>
          <a:p>
            <a:fld id="{BB5FB9E8-2D8A-4B3C-A711-7A68E5DC2B21}"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F8FA-39D1-45A7-ACBB-FC5D54E4DBBE}" type="slidenum">
              <a:rPr lang="en-US" smtClean="0"/>
              <a:t>‹N°›</a:t>
            </a:fld>
            <a:endParaRPr lang="en-US"/>
          </a:p>
        </p:txBody>
      </p:sp>
    </p:spTree>
    <p:extLst>
      <p:ext uri="{BB962C8B-B14F-4D97-AF65-F5344CB8AC3E}">
        <p14:creationId xmlns:p14="http://schemas.microsoft.com/office/powerpoint/2010/main" val="3054032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BB5FB9E8-2D8A-4B3C-A711-7A68E5DC2B21}" type="datetimeFigureOut">
              <a:rPr lang="en-US" smtClean="0"/>
              <a:t>1/24/2023</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427F8FA-39D1-45A7-ACBB-FC5D54E4DBBE}" type="slidenum">
              <a:rPr lang="en-US" smtClean="0"/>
              <a:t>‹N°›</a:t>
            </a:fld>
            <a:endParaRPr lang="en-US"/>
          </a:p>
        </p:txBody>
      </p:sp>
    </p:spTree>
    <p:extLst>
      <p:ext uri="{BB962C8B-B14F-4D97-AF65-F5344CB8AC3E}">
        <p14:creationId xmlns:p14="http://schemas.microsoft.com/office/powerpoint/2010/main" val="31308075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Imag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8172" y="929525"/>
            <a:ext cx="7534822" cy="3771397"/>
          </a:xfrm>
          <a:prstGeom prst="rect">
            <a:avLst/>
          </a:prstGeom>
        </p:spPr>
      </p:pic>
      <p:sp>
        <p:nvSpPr>
          <p:cNvPr id="4" name="Text Box 122"/>
          <p:cNvSpPr txBox="1">
            <a:spLocks noChangeArrowheads="1"/>
          </p:cNvSpPr>
          <p:nvPr/>
        </p:nvSpPr>
        <p:spPr bwMode="auto">
          <a:xfrm>
            <a:off x="4677271" y="1285075"/>
            <a:ext cx="20183475" cy="312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420489" rIns="168196" bIns="420489"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000" b="1" dirty="0">
                <a:solidFill>
                  <a:srgbClr val="186378"/>
                </a:solidFill>
                <a:latin typeface="+mn-lt"/>
              </a:rPr>
              <a:t>Central banking under the gold standard: </a:t>
            </a:r>
            <a:r>
              <a:rPr lang="en-US" sz="6000" b="1" dirty="0" err="1">
                <a:solidFill>
                  <a:srgbClr val="186378"/>
                </a:solidFill>
                <a:latin typeface="+mn-lt"/>
              </a:rPr>
              <a:t>Rist</a:t>
            </a:r>
            <a:r>
              <a:rPr lang="en-US" sz="6000" b="1" dirty="0">
                <a:solidFill>
                  <a:srgbClr val="186378"/>
                </a:solidFill>
                <a:latin typeface="+mn-lt"/>
              </a:rPr>
              <a:t> versus </a:t>
            </a:r>
            <a:r>
              <a:rPr lang="en-US" sz="6000" b="1" dirty="0" err="1">
                <a:solidFill>
                  <a:srgbClr val="186378"/>
                </a:solidFill>
                <a:latin typeface="+mn-lt"/>
              </a:rPr>
              <a:t>Hawtrey</a:t>
            </a:r>
            <a:r>
              <a:rPr lang="en-US" sz="6000" b="1" dirty="0">
                <a:solidFill>
                  <a:srgbClr val="186378"/>
                </a:solidFill>
                <a:latin typeface="+mn-lt"/>
              </a:rPr>
              <a:t> on the policy of the Bank of France from 1928 to 1931</a:t>
            </a:r>
          </a:p>
          <a:p>
            <a:pPr algn="ctr" eaLnBrk="1" hangingPunct="1"/>
            <a:r>
              <a:rPr lang="en-US" sz="2800" b="1" dirty="0">
                <a:solidFill>
                  <a:srgbClr val="186378"/>
                </a:solidFill>
                <a:latin typeface="+mn-lt"/>
              </a:rPr>
              <a:t>The European Journal of the History of Economic Thought (EJHET), Volume 27, Issue 1</a:t>
            </a:r>
            <a:r>
              <a:rPr lang="en-US" sz="2800" b="1">
                <a:solidFill>
                  <a:srgbClr val="186378"/>
                </a:solidFill>
                <a:latin typeface="+mn-lt"/>
              </a:rPr>
              <a:t>, December 2019, </a:t>
            </a:r>
            <a:r>
              <a:rPr lang="en-US" sz="2800" b="1" dirty="0">
                <a:solidFill>
                  <a:srgbClr val="186378"/>
                </a:solidFill>
                <a:latin typeface="+mn-lt"/>
              </a:rPr>
              <a:t>pp.131-153</a:t>
            </a:r>
          </a:p>
        </p:txBody>
      </p:sp>
      <p:sp>
        <p:nvSpPr>
          <p:cNvPr id="5" name="Text Box 123"/>
          <p:cNvSpPr txBox="1">
            <a:spLocks noChangeArrowheads="1"/>
          </p:cNvSpPr>
          <p:nvPr/>
        </p:nvSpPr>
        <p:spPr bwMode="auto">
          <a:xfrm>
            <a:off x="5045869" y="4161830"/>
            <a:ext cx="20183475" cy="210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8196" tIns="168196" rIns="168196" bIns="16819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15" dirty="0">
                <a:solidFill>
                  <a:srgbClr val="186378"/>
                </a:solidFill>
                <a:latin typeface="+mn-lt"/>
              </a:rPr>
              <a:t>Author: Lucy Brillant</a:t>
            </a:r>
            <a:r>
              <a:rPr lang="en-US" sz="4415" baseline="30000" dirty="0">
                <a:solidFill>
                  <a:srgbClr val="186378"/>
                </a:solidFill>
                <a:latin typeface="+mn-lt"/>
              </a:rPr>
              <a:t>1</a:t>
            </a:r>
            <a:endParaRPr lang="en-US" sz="4415" dirty="0">
              <a:solidFill>
                <a:srgbClr val="186378"/>
              </a:solidFill>
              <a:latin typeface="+mn-lt"/>
            </a:endParaRPr>
          </a:p>
        </p:txBody>
      </p:sp>
      <p:sp>
        <p:nvSpPr>
          <p:cNvPr id="7" name="TextBox 6"/>
          <p:cNvSpPr txBox="1"/>
          <p:nvPr/>
        </p:nvSpPr>
        <p:spPr>
          <a:xfrm>
            <a:off x="1652460" y="36603866"/>
            <a:ext cx="2565580" cy="941476"/>
          </a:xfrm>
          <a:prstGeom prst="rect">
            <a:avLst/>
          </a:prstGeom>
          <a:noFill/>
          <a:ln>
            <a:noFill/>
          </a:ln>
        </p:spPr>
        <p:txBody>
          <a:bodyPr wrap="square" rtlCol="0">
            <a:spAutoFit/>
          </a:bodyPr>
          <a:lstStyle/>
          <a:p>
            <a:r>
              <a:rPr lang="en-US" sz="5518" b="1" dirty="0">
                <a:solidFill>
                  <a:srgbClr val="186378"/>
                </a:solidFill>
              </a:rPr>
              <a:t>Contact</a:t>
            </a:r>
          </a:p>
        </p:txBody>
      </p:sp>
      <p:sp>
        <p:nvSpPr>
          <p:cNvPr id="8" name="TextBox 7"/>
          <p:cNvSpPr txBox="1"/>
          <p:nvPr/>
        </p:nvSpPr>
        <p:spPr>
          <a:xfrm>
            <a:off x="15513100" y="32201490"/>
            <a:ext cx="13035161" cy="3715376"/>
          </a:xfrm>
          <a:prstGeom prst="rect">
            <a:avLst/>
          </a:prstGeom>
          <a:noFill/>
          <a:ln>
            <a:noFill/>
          </a:ln>
        </p:spPr>
        <p:txBody>
          <a:bodyPr wrap="square" tIns="84098" bIns="84098" numCol="1" spcCol="457200" rtlCol="0">
            <a:noAutofit/>
          </a:bodyPr>
          <a:lstStyle/>
          <a:p>
            <a:pPr marL="420487" indent="-420487">
              <a:buFont typeface="+mj-lt"/>
              <a:buAutoNum type="arabicPeriod"/>
            </a:pPr>
            <a:r>
              <a:rPr lang="en-US" sz="2900" dirty="0" err="1"/>
              <a:t>Blancheton</a:t>
            </a:r>
            <a:r>
              <a:rPr lang="en-US" sz="2900" dirty="0"/>
              <a:t>, Bertrand (2001). </a:t>
            </a:r>
            <a:r>
              <a:rPr lang="en-US" sz="2900" i="1" dirty="0"/>
              <a:t>Le Pape et </a:t>
            </a:r>
            <a:r>
              <a:rPr lang="en-US" sz="2900" i="1" dirty="0" err="1"/>
              <a:t>l’Empereur</a:t>
            </a:r>
            <a:r>
              <a:rPr lang="en-US" sz="2900" i="1" dirty="0"/>
              <a:t> : La Banque de France, la direction du </a:t>
            </a:r>
            <a:r>
              <a:rPr lang="en-US" sz="2900" i="1" dirty="0" err="1"/>
              <a:t>Trésor</a:t>
            </a:r>
            <a:r>
              <a:rPr lang="en-US" sz="2900" i="1" dirty="0"/>
              <a:t> et la politique </a:t>
            </a:r>
            <a:r>
              <a:rPr lang="en-US" sz="2900" i="1" dirty="0" err="1"/>
              <a:t>monétaire</a:t>
            </a:r>
            <a:r>
              <a:rPr lang="en-US" sz="2900" i="1" dirty="0"/>
              <a:t> de la France (1914-1928)</a:t>
            </a:r>
            <a:r>
              <a:rPr lang="en-US" sz="2900" dirty="0"/>
              <a:t>. Albin Michel.</a:t>
            </a:r>
          </a:p>
          <a:p>
            <a:pPr marL="420487" indent="-420487">
              <a:buFont typeface="+mj-lt"/>
              <a:buAutoNum type="arabicPeriod"/>
            </a:pPr>
            <a:r>
              <a:rPr lang="en-US" sz="2900" dirty="0"/>
              <a:t>Clarke, Stephen V.O. (1967). </a:t>
            </a:r>
            <a:r>
              <a:rPr lang="en-US" sz="2900" i="1" dirty="0"/>
              <a:t>Central Bank Cooperation: 1924-31</a:t>
            </a:r>
            <a:r>
              <a:rPr lang="en-US" sz="2900" dirty="0"/>
              <a:t>. Federal Reserve Bank of New York. </a:t>
            </a:r>
          </a:p>
          <a:p>
            <a:pPr marL="420487" indent="-420487">
              <a:buFont typeface="+mj-lt"/>
              <a:buAutoNum type="arabicPeriod"/>
            </a:pPr>
            <a:r>
              <a:rPr lang="en-US" sz="2900" dirty="0"/>
              <a:t> </a:t>
            </a:r>
            <a:r>
              <a:rPr lang="en-US" sz="2900" dirty="0" err="1"/>
              <a:t>Eichengreen</a:t>
            </a:r>
            <a:r>
              <a:rPr lang="en-US" sz="2900" dirty="0"/>
              <a:t>, Barry (1984). Central Bank Cooperation Under the Interwar Gold Standard. </a:t>
            </a:r>
            <a:r>
              <a:rPr lang="en-US" sz="2900" i="1" dirty="0"/>
              <a:t>Explorations in Economic History</a:t>
            </a:r>
            <a:r>
              <a:rPr lang="en-US" sz="2900" dirty="0"/>
              <a:t>, 21: 64-87.</a:t>
            </a:r>
          </a:p>
          <a:p>
            <a:pPr marL="420487" indent="-420487">
              <a:buFont typeface="+mj-lt"/>
              <a:buAutoNum type="arabicPeriod"/>
            </a:pPr>
            <a:r>
              <a:rPr lang="en-US" sz="2900" dirty="0"/>
              <a:t> </a:t>
            </a:r>
            <a:r>
              <a:rPr lang="en-US" sz="2900" dirty="0" err="1"/>
              <a:t>Eichengreen</a:t>
            </a:r>
            <a:r>
              <a:rPr lang="en-US" sz="2900" dirty="0"/>
              <a:t>, Barry (1986). The Bank of France and the Sterilization of Gold, 1926-1932. </a:t>
            </a:r>
            <a:r>
              <a:rPr lang="en-US" sz="2900" i="1" dirty="0"/>
              <a:t>Explorations in Economic History</a:t>
            </a:r>
            <a:r>
              <a:rPr lang="en-US" sz="2900" dirty="0"/>
              <a:t>, 23: 56-84.</a:t>
            </a:r>
          </a:p>
          <a:p>
            <a:pPr marL="420487" indent="-420487">
              <a:buFont typeface="+mj-lt"/>
              <a:buAutoNum type="arabicPeriod"/>
            </a:pPr>
            <a:r>
              <a:rPr lang="en-US" sz="2900" dirty="0" err="1"/>
              <a:t>Hawtrey</a:t>
            </a:r>
            <a:r>
              <a:rPr lang="en-US" sz="2900" dirty="0"/>
              <a:t>, Ralph G. (1919 [1928]). </a:t>
            </a:r>
            <a:r>
              <a:rPr lang="en-US" sz="2900" i="1" dirty="0"/>
              <a:t>Currency and Credit</a:t>
            </a:r>
            <a:r>
              <a:rPr lang="en-US" sz="2900" dirty="0"/>
              <a:t>. Longmans, Green and Co, Third 	Edition.</a:t>
            </a:r>
          </a:p>
          <a:p>
            <a:pPr marL="420487" indent="-420487">
              <a:buFont typeface="+mj-lt"/>
              <a:buAutoNum type="arabicPeriod"/>
            </a:pPr>
            <a:r>
              <a:rPr lang="en-US" sz="2900" dirty="0"/>
              <a:t> </a:t>
            </a:r>
            <a:r>
              <a:rPr lang="en-US" sz="2900" dirty="0" err="1"/>
              <a:t>Hawtrey</a:t>
            </a:r>
            <a:r>
              <a:rPr lang="en-US" sz="2900" dirty="0"/>
              <a:t>, Ralph G. (1935). </a:t>
            </a:r>
            <a:r>
              <a:rPr lang="en-US" sz="2900" i="1" dirty="0"/>
              <a:t>La circulation </a:t>
            </a:r>
            <a:r>
              <a:rPr lang="en-US" sz="2900" i="1" dirty="0" err="1"/>
              <a:t>monétaire</a:t>
            </a:r>
            <a:r>
              <a:rPr lang="en-US" sz="2900" i="1" dirty="0"/>
              <a:t> et le </a:t>
            </a:r>
            <a:r>
              <a:rPr lang="en-US" sz="2900" i="1" dirty="0" err="1"/>
              <a:t>crédit</a:t>
            </a:r>
            <a:r>
              <a:rPr lang="en-US" sz="2900" i="1" dirty="0"/>
              <a:t>. </a:t>
            </a:r>
            <a:r>
              <a:rPr lang="en-US" sz="2900" dirty="0"/>
              <a:t>Translated by George </a:t>
            </a:r>
            <a:r>
              <a:rPr lang="en-US" sz="2900" dirty="0" err="1"/>
              <a:t>Gaussel</a:t>
            </a:r>
            <a:r>
              <a:rPr lang="en-US" sz="2900" dirty="0"/>
              <a:t> and Léonard </a:t>
            </a:r>
            <a:r>
              <a:rPr lang="en-US" sz="2900" dirty="0" err="1"/>
              <a:t>Rist</a:t>
            </a:r>
            <a:r>
              <a:rPr lang="en-US" sz="2900" dirty="0"/>
              <a:t>. </a:t>
            </a:r>
            <a:r>
              <a:rPr lang="en-US" sz="2900" dirty="0" err="1"/>
              <a:t>Recueil</a:t>
            </a:r>
            <a:r>
              <a:rPr lang="en-US" sz="2900" dirty="0"/>
              <a:t> </a:t>
            </a:r>
            <a:r>
              <a:rPr lang="en-US" sz="2900" dirty="0" err="1"/>
              <a:t>Sirey</a:t>
            </a:r>
            <a:r>
              <a:rPr lang="en-US" sz="2900" dirty="0"/>
              <a:t>, Paris.</a:t>
            </a:r>
          </a:p>
          <a:p>
            <a:pPr marL="420487" indent="-420487">
              <a:buFont typeface="+mj-lt"/>
              <a:buAutoNum type="arabicPeriod"/>
            </a:pPr>
            <a:r>
              <a:rPr lang="en-US" sz="2900" dirty="0"/>
              <a:t> </a:t>
            </a:r>
            <a:r>
              <a:rPr lang="en-US" sz="2900" dirty="0" err="1"/>
              <a:t>Hawtrey</a:t>
            </a:r>
            <a:r>
              <a:rPr lang="en-US" sz="2900" dirty="0"/>
              <a:t>, Ralph G. (1947). Go</a:t>
            </a:r>
            <a:r>
              <a:rPr lang="en-US" sz="2900" i="1" dirty="0"/>
              <a:t>ld Standard in Theory and Practice</a:t>
            </a:r>
            <a:r>
              <a:rPr lang="en-US" sz="2900" dirty="0"/>
              <a:t>. Longmans, Green and Company, London.</a:t>
            </a:r>
          </a:p>
          <a:p>
            <a:pPr marL="420487" indent="-420487">
              <a:buFont typeface="+mj-lt"/>
              <a:buAutoNum type="arabicPeriod"/>
            </a:pPr>
            <a:r>
              <a:rPr lang="en-US" sz="2900" dirty="0"/>
              <a:t> Irwin, Douglas (2012). The French Gold Sink and the Great Depression of 1929-1932. </a:t>
            </a:r>
            <a:r>
              <a:rPr lang="en-US" sz="2900" i="1" dirty="0"/>
              <a:t>Cato Papers on Public Policy</a:t>
            </a:r>
            <a:r>
              <a:rPr lang="en-US" sz="2900" dirty="0"/>
              <a:t>, Vol.2.</a:t>
            </a:r>
          </a:p>
          <a:p>
            <a:pPr marL="420487" indent="-420487">
              <a:buFont typeface="+mj-lt"/>
              <a:buAutoNum type="arabicPeriod"/>
            </a:pPr>
            <a:r>
              <a:rPr lang="en-US" sz="2900" dirty="0"/>
              <a:t> </a:t>
            </a:r>
            <a:r>
              <a:rPr lang="en-US" sz="2900" dirty="0" err="1"/>
              <a:t>Rist</a:t>
            </a:r>
            <a:r>
              <a:rPr lang="en-US" sz="2900" dirty="0"/>
              <a:t>, Charles (1927). ‘Aide-mémoire des conversations du 29 et 30 </a:t>
            </a:r>
            <a:r>
              <a:rPr lang="en-US" sz="2900" dirty="0" err="1"/>
              <a:t>juin</a:t>
            </a:r>
            <a:r>
              <a:rPr lang="en-US" sz="2900" dirty="0"/>
              <a:t> entre M. </a:t>
            </a:r>
            <a:r>
              <a:rPr lang="en-US" sz="2900" dirty="0" err="1"/>
              <a:t>Rist</a:t>
            </a:r>
            <a:r>
              <a:rPr lang="en-US" sz="2900" dirty="0"/>
              <a:t>, M. Strong et M. Harrison’, 7 </a:t>
            </a:r>
            <a:r>
              <a:rPr lang="en-US" sz="2900" dirty="0" err="1"/>
              <a:t>juillet</a:t>
            </a:r>
            <a:r>
              <a:rPr lang="en-US" sz="2900" dirty="0"/>
              <a:t> 1927, archives of Charles </a:t>
            </a:r>
            <a:r>
              <a:rPr lang="en-US" sz="2900" dirty="0" err="1"/>
              <a:t>Rist</a:t>
            </a:r>
            <a:r>
              <a:rPr lang="en-US" sz="2900" dirty="0"/>
              <a:t>, Bank of France, n°1037200603.</a:t>
            </a:r>
          </a:p>
          <a:p>
            <a:pPr marL="420487" indent="-420487">
              <a:buFont typeface="+mj-lt"/>
              <a:buAutoNum type="arabicPeriod"/>
            </a:pPr>
            <a:r>
              <a:rPr lang="en-US" sz="2900" dirty="0"/>
              <a:t> </a:t>
            </a:r>
            <a:r>
              <a:rPr lang="en-US" sz="2900" dirty="0" err="1"/>
              <a:t>Rist</a:t>
            </a:r>
            <a:r>
              <a:rPr lang="en-US" sz="2900" dirty="0"/>
              <a:t>, Charles (1932 [1933]). Le </a:t>
            </a:r>
            <a:r>
              <a:rPr lang="en-US" sz="2900" dirty="0" err="1"/>
              <a:t>mécanisme</a:t>
            </a:r>
            <a:r>
              <a:rPr lang="en-US" sz="2900" dirty="0"/>
              <a:t> de </a:t>
            </a:r>
            <a:r>
              <a:rPr lang="en-US" sz="2900" dirty="0" err="1"/>
              <a:t>l’étalon</a:t>
            </a:r>
            <a:r>
              <a:rPr lang="en-US" sz="2900" dirty="0"/>
              <a:t> d’or a-t-il </a:t>
            </a:r>
            <a:r>
              <a:rPr lang="en-US" sz="2900" dirty="0" err="1"/>
              <a:t>été</a:t>
            </a:r>
            <a:r>
              <a:rPr lang="en-US" sz="2900" dirty="0"/>
              <a:t> </a:t>
            </a:r>
            <a:r>
              <a:rPr lang="en-US" sz="2900" dirty="0" err="1"/>
              <a:t>faussé</a:t>
            </a:r>
            <a:r>
              <a:rPr lang="en-US" sz="2900" dirty="0"/>
              <a:t> ? In C. </a:t>
            </a:r>
            <a:r>
              <a:rPr lang="en-US" sz="2900" dirty="0" err="1"/>
              <a:t>Rist</a:t>
            </a:r>
            <a:r>
              <a:rPr lang="en-US" sz="2900" dirty="0"/>
              <a:t> (Ed.) 	</a:t>
            </a:r>
            <a:r>
              <a:rPr lang="en-US" sz="2900" i="1" dirty="0" err="1"/>
              <a:t>Essais</a:t>
            </a:r>
            <a:r>
              <a:rPr lang="en-US" sz="2900" i="1" dirty="0"/>
              <a:t> sur </a:t>
            </a:r>
            <a:r>
              <a:rPr lang="en-US" sz="2900" i="1" dirty="0" err="1"/>
              <a:t>quelques</a:t>
            </a:r>
            <a:r>
              <a:rPr lang="en-US" sz="2900" i="1" dirty="0"/>
              <a:t> </a:t>
            </a:r>
            <a:r>
              <a:rPr lang="en-US" sz="2900" i="1" dirty="0" err="1"/>
              <a:t>problèmes</a:t>
            </a:r>
            <a:r>
              <a:rPr lang="en-US" sz="2900" i="1" dirty="0"/>
              <a:t> </a:t>
            </a:r>
            <a:r>
              <a:rPr lang="en-US" sz="2900" i="1" dirty="0" err="1"/>
              <a:t>économiques</a:t>
            </a:r>
            <a:r>
              <a:rPr lang="en-US" sz="2900" i="1" dirty="0"/>
              <a:t> et </a:t>
            </a:r>
            <a:r>
              <a:rPr lang="en-US" sz="2900" i="1" dirty="0" err="1"/>
              <a:t>monétaires</a:t>
            </a:r>
            <a:r>
              <a:rPr lang="en-US" sz="2900" dirty="0"/>
              <a:t>. </a:t>
            </a:r>
            <a:r>
              <a:rPr lang="en-US" sz="2900" dirty="0" err="1"/>
              <a:t>Recueil</a:t>
            </a:r>
            <a:r>
              <a:rPr lang="en-US" sz="2900" dirty="0"/>
              <a:t> </a:t>
            </a:r>
            <a:r>
              <a:rPr lang="en-US" sz="2900" dirty="0" err="1"/>
              <a:t>Sirey</a:t>
            </a:r>
            <a:r>
              <a:rPr lang="en-US" sz="2900" dirty="0"/>
              <a:t> Paris, 165-74.</a:t>
            </a:r>
          </a:p>
          <a:p>
            <a:pPr marL="420487" indent="-420487">
              <a:buFont typeface="+mj-lt"/>
              <a:buAutoNum type="arabicPeriod"/>
            </a:pPr>
            <a:endParaRPr lang="en-US" sz="2900" dirty="0"/>
          </a:p>
          <a:p>
            <a:endParaRPr lang="en-US" sz="2900" dirty="0"/>
          </a:p>
          <a:p>
            <a:endParaRPr lang="en-US" sz="2900" dirty="0"/>
          </a:p>
          <a:p>
            <a:endParaRPr lang="en-US" sz="2900" dirty="0"/>
          </a:p>
        </p:txBody>
      </p:sp>
      <p:sp>
        <p:nvSpPr>
          <p:cNvPr id="9" name="TextBox 8"/>
          <p:cNvSpPr txBox="1"/>
          <p:nvPr/>
        </p:nvSpPr>
        <p:spPr>
          <a:xfrm>
            <a:off x="15633584" y="31249574"/>
            <a:ext cx="3531354" cy="941476"/>
          </a:xfrm>
          <a:prstGeom prst="rect">
            <a:avLst/>
          </a:prstGeom>
          <a:noFill/>
          <a:ln>
            <a:noFill/>
          </a:ln>
        </p:spPr>
        <p:txBody>
          <a:bodyPr wrap="square" rtlCol="0">
            <a:spAutoFit/>
          </a:bodyPr>
          <a:lstStyle/>
          <a:p>
            <a:r>
              <a:rPr lang="en-US" sz="5518" b="1" dirty="0">
                <a:solidFill>
                  <a:srgbClr val="186378"/>
                </a:solidFill>
              </a:rPr>
              <a:t>References</a:t>
            </a:r>
          </a:p>
        </p:txBody>
      </p:sp>
      <p:sp>
        <p:nvSpPr>
          <p:cNvPr id="10" name="Text Box 189"/>
          <p:cNvSpPr txBox="1">
            <a:spLocks noChangeArrowheads="1"/>
          </p:cNvSpPr>
          <p:nvPr/>
        </p:nvSpPr>
        <p:spPr bwMode="auto">
          <a:xfrm>
            <a:off x="1681956" y="7735987"/>
            <a:ext cx="13035161" cy="4415601"/>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It is widely believed that the difficult return to the gold standard during the 1920s and its demise in 1931 intensified the Great Depression. An interesting way of thinking about national and international monetary mechanisms emerged from the debates between French and British policymakers during those years. We attempt to explain the limited cooperation between the Bank of France and the Bank of England during that period of political tension by examining the monetary thinking of Charles </a:t>
            </a:r>
            <a:r>
              <a:rPr lang="en-US" sz="2943" dirty="0" err="1">
                <a:latin typeface="Calibri" pitchFamily="34" charset="0"/>
              </a:rPr>
              <a:t>Rist</a:t>
            </a:r>
            <a:r>
              <a:rPr lang="en-US" sz="2943" dirty="0">
                <a:latin typeface="Calibri" pitchFamily="34" charset="0"/>
              </a:rPr>
              <a:t> and Ralph George </a:t>
            </a:r>
            <a:r>
              <a:rPr lang="en-US" sz="2943" dirty="0" err="1">
                <a:latin typeface="Calibri" pitchFamily="34" charset="0"/>
              </a:rPr>
              <a:t>Hawtrey</a:t>
            </a:r>
            <a:r>
              <a:rPr lang="en-US" sz="2943" dirty="0">
                <a:latin typeface="Calibri" pitchFamily="34" charset="0"/>
              </a:rPr>
              <a:t>. Both were involved in the controversy over the strategy of the Bank of France, which built up and was accused of sterilizing gold between 1928 and 1931.</a:t>
            </a:r>
          </a:p>
        </p:txBody>
      </p:sp>
      <p:sp>
        <p:nvSpPr>
          <p:cNvPr id="11" name="Rectangle 10"/>
          <p:cNvSpPr/>
          <p:nvPr/>
        </p:nvSpPr>
        <p:spPr>
          <a:xfrm>
            <a:off x="1681956" y="6844759"/>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dirty="0">
                <a:solidFill>
                  <a:schemeClr val="accent3">
                    <a:lumMod val="20000"/>
                    <a:lumOff val="80000"/>
                  </a:schemeClr>
                </a:solidFill>
              </a:rPr>
              <a:t>Abstract</a:t>
            </a:r>
          </a:p>
        </p:txBody>
      </p:sp>
      <p:sp>
        <p:nvSpPr>
          <p:cNvPr id="13" name="Rectangle 12"/>
          <p:cNvSpPr/>
          <p:nvPr/>
        </p:nvSpPr>
        <p:spPr>
          <a:xfrm>
            <a:off x="15530273" y="6886897"/>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dirty="0">
                <a:solidFill>
                  <a:schemeClr val="accent3">
                    <a:lumMod val="20000"/>
                    <a:lumOff val="80000"/>
                  </a:schemeClr>
                </a:solidFill>
              </a:rPr>
              <a:t>Main objective and key idea</a:t>
            </a:r>
          </a:p>
        </p:txBody>
      </p:sp>
      <p:sp>
        <p:nvSpPr>
          <p:cNvPr id="14" name="Text Box 192"/>
          <p:cNvSpPr txBox="1">
            <a:spLocks noChangeArrowheads="1"/>
          </p:cNvSpPr>
          <p:nvPr/>
        </p:nvSpPr>
        <p:spPr bwMode="auto">
          <a:xfrm>
            <a:off x="1681956" y="30232152"/>
            <a:ext cx="13035161" cy="1698319"/>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943" dirty="0">
                <a:latin typeface="Calibri" pitchFamily="34" charset="0"/>
              </a:rPr>
              <a:t>This research is based on unpublished manuscripts found in </a:t>
            </a:r>
            <a:r>
              <a:rPr lang="en-US" sz="2943" dirty="0" err="1">
                <a:latin typeface="Calibri" pitchFamily="34" charset="0"/>
              </a:rPr>
              <a:t>Rist’s</a:t>
            </a:r>
            <a:r>
              <a:rPr lang="en-US" sz="2943" dirty="0">
                <a:latin typeface="Calibri" pitchFamily="34" charset="0"/>
              </a:rPr>
              <a:t> papers at the Banque de France (Paris, France) and also </a:t>
            </a:r>
            <a:r>
              <a:rPr lang="en-US" sz="2943" dirty="0" err="1">
                <a:latin typeface="Calibri" pitchFamily="34" charset="0"/>
              </a:rPr>
              <a:t>Hawtrey’s</a:t>
            </a:r>
            <a:r>
              <a:rPr lang="en-US" sz="2943" dirty="0">
                <a:latin typeface="Calibri" pitchFamily="34" charset="0"/>
              </a:rPr>
              <a:t> Papers at Churchill College (Cambridge, UK).</a:t>
            </a:r>
          </a:p>
        </p:txBody>
      </p:sp>
      <p:sp>
        <p:nvSpPr>
          <p:cNvPr id="15" name="Rectangle 14"/>
          <p:cNvSpPr/>
          <p:nvPr/>
        </p:nvSpPr>
        <p:spPr>
          <a:xfrm>
            <a:off x="1681956" y="29340924"/>
            <a:ext cx="13035161" cy="941476"/>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5518" b="1">
                <a:solidFill>
                  <a:schemeClr val="accent3">
                    <a:lumMod val="20000"/>
                    <a:lumOff val="80000"/>
                  </a:schemeClr>
                </a:solidFill>
              </a:rPr>
              <a:t>Materials</a:t>
            </a:r>
            <a:endParaRPr lang="en-US" sz="5518" b="1" dirty="0">
              <a:solidFill>
                <a:schemeClr val="accent3">
                  <a:lumMod val="20000"/>
                  <a:lumOff val="80000"/>
                </a:schemeClr>
              </a:solidFill>
            </a:endParaRPr>
          </a:p>
        </p:txBody>
      </p:sp>
      <p:sp>
        <p:nvSpPr>
          <p:cNvPr id="16" name="Text Box 191"/>
          <p:cNvSpPr txBox="1">
            <a:spLocks noChangeArrowheads="1"/>
          </p:cNvSpPr>
          <p:nvPr/>
        </p:nvSpPr>
        <p:spPr bwMode="auto">
          <a:xfrm>
            <a:off x="1640646" y="15142122"/>
            <a:ext cx="13035161" cy="6227123"/>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Given the wealth of existing research into the Great Depression, we make no attempt to analyze its causes anew. We try to complete the analysis of historians who hold that monetary disorders, due to a lack of cooperation, were a major cause of the Great Depression. This notwithstanding, central bank cooperation was encouraged in the 1920s, especially by Benjamin Strong, then Governor of the Fed of New York. He became convinced, along with Montagu Norman, Governor of the Bank of England, that monetary and financial cooperation between the British, French and United States’ central banks was needed to achieve currency stabilization (Clarke, 1967, p. 40-1). But this dynamic of cooperation could not be sustainable because of divergences in official views about how the international monetary and financial system should operate. The limited cooperation between the Bank of France and the Bank of England was in most part due to different mentalities of French and British economists and policymakers at that time.</a:t>
            </a:r>
          </a:p>
        </p:txBody>
      </p:sp>
      <p:sp>
        <p:nvSpPr>
          <p:cNvPr id="17" name="Rectangle 16"/>
          <p:cNvSpPr/>
          <p:nvPr/>
        </p:nvSpPr>
        <p:spPr>
          <a:xfrm>
            <a:off x="1640647" y="14301144"/>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518" b="1" dirty="0">
                <a:solidFill>
                  <a:schemeClr val="accent3">
                    <a:lumMod val="20000"/>
                    <a:lumOff val="80000"/>
                  </a:schemeClr>
                </a:solidFill>
              </a:rPr>
              <a:t>Discussion</a:t>
            </a:r>
          </a:p>
        </p:txBody>
      </p:sp>
      <p:sp>
        <p:nvSpPr>
          <p:cNvPr id="18" name="Text Box 193"/>
          <p:cNvSpPr txBox="1">
            <a:spLocks noChangeArrowheads="1"/>
          </p:cNvSpPr>
          <p:nvPr/>
        </p:nvSpPr>
        <p:spPr bwMode="auto">
          <a:xfrm>
            <a:off x="15513101" y="16712425"/>
            <a:ext cx="13035161" cy="13926089"/>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Calibri" pitchFamily="34" charset="0"/>
              </a:rPr>
              <a:t>The failure of central banks to cooperate in the 1920s is often thought to have engendered the collapse of the gold-standard system. This paper has studied the contrasting views of </a:t>
            </a:r>
            <a:r>
              <a:rPr lang="en-US" sz="2943" dirty="0" err="1">
                <a:latin typeface="Calibri" pitchFamily="34" charset="0"/>
              </a:rPr>
              <a:t>Hawtrey</a:t>
            </a:r>
            <a:r>
              <a:rPr lang="en-US" sz="2943" dirty="0">
                <a:latin typeface="Calibri" pitchFamily="34" charset="0"/>
              </a:rPr>
              <a:t> and </a:t>
            </a:r>
            <a:r>
              <a:rPr lang="en-US" sz="2943" dirty="0" err="1">
                <a:latin typeface="Calibri" pitchFamily="34" charset="0"/>
              </a:rPr>
              <a:t>Rist</a:t>
            </a:r>
            <a:r>
              <a:rPr lang="en-US" sz="2943" dirty="0">
                <a:latin typeface="Calibri" pitchFamily="34" charset="0"/>
              </a:rPr>
              <a:t> concerning the philosophy, instruments, and goals of monetary policy, views that, at least in part, reflected those of the policy makers in their countries. 	</a:t>
            </a:r>
          </a:p>
          <a:p>
            <a:pPr algn="just" eaLnBrk="1" hangingPunct="1"/>
            <a:r>
              <a:rPr lang="en-US" sz="2943" dirty="0">
                <a:latin typeface="Calibri" pitchFamily="34" charset="0"/>
              </a:rPr>
              <a:t>By absorbing huge amounts of gold from 1928 to 1931, the Bank of France exerted pressure on all other countries that were on the gold standard. </a:t>
            </a:r>
            <a:r>
              <a:rPr lang="en-US" sz="2943" dirty="0" err="1">
                <a:latin typeface="Calibri" pitchFamily="34" charset="0"/>
              </a:rPr>
              <a:t>Rist</a:t>
            </a:r>
            <a:r>
              <a:rPr lang="en-US" sz="2943" dirty="0">
                <a:latin typeface="Calibri" pitchFamily="34" charset="0"/>
              </a:rPr>
              <a:t> denied that the Bank of France had caused the crisis, attributing French gold accumulation to arbitrage and new legislation requiring the Bank of France to hold gold reserves equal to 35 percent of its liabilities. </a:t>
            </a:r>
            <a:r>
              <a:rPr lang="en-US" sz="2943" dirty="0" err="1">
                <a:latin typeface="Calibri" pitchFamily="34" charset="0"/>
              </a:rPr>
              <a:t>Hawtrey</a:t>
            </a:r>
            <a:r>
              <a:rPr lang="en-US" sz="2943" dirty="0">
                <a:latin typeface="Calibri" pitchFamily="34" charset="0"/>
              </a:rPr>
              <a:t> condemned the policy of the Bank of France, arguing that the collapse of the gold standard could have been avoided if the Bank of France had followed a policy consistent with GES envisioned by the Genoa Resolutions. Moreover, by refusing to undertake open-market operations, the Bank of France shifted the burden of accommodating increases in the demand to hold money onto gold imports via the balance-of-payments mechanism. Beyond those apparent disagreements is hidden a deeper divergence of thought. Although </a:t>
            </a:r>
            <a:r>
              <a:rPr lang="en-US" sz="2943" dirty="0" err="1">
                <a:latin typeface="Calibri" pitchFamily="34" charset="0"/>
              </a:rPr>
              <a:t>Hawtrey</a:t>
            </a:r>
            <a:r>
              <a:rPr lang="en-US" sz="2943" dirty="0">
                <a:latin typeface="Calibri" pitchFamily="34" charset="0"/>
              </a:rPr>
              <a:t> wished that countries would adopt the GES as a permanent monetary system (in order to limit gold flows between countries, and centralize gold in the stronger financial places), </a:t>
            </a:r>
            <a:r>
              <a:rPr lang="en-US" sz="2943" dirty="0" err="1">
                <a:latin typeface="Calibri" pitchFamily="34" charset="0"/>
              </a:rPr>
              <a:t>Rist</a:t>
            </a:r>
            <a:r>
              <a:rPr lang="en-US" sz="2943" dirty="0">
                <a:latin typeface="Calibri" pitchFamily="34" charset="0"/>
              </a:rPr>
              <a:t> was preparing the Bank of France, from 1926 to 1931, to return to the classical gold standard.</a:t>
            </a:r>
          </a:p>
          <a:p>
            <a:pPr algn="just" eaLnBrk="1" hangingPunct="1"/>
            <a:r>
              <a:rPr lang="en-US" sz="2943" dirty="0">
                <a:latin typeface="Calibri" pitchFamily="34" charset="0"/>
              </a:rPr>
              <a:t>	Despite the richness and clarity of their arguments, both </a:t>
            </a:r>
            <a:r>
              <a:rPr lang="en-US" sz="2943" dirty="0" err="1">
                <a:latin typeface="Calibri" pitchFamily="34" charset="0"/>
              </a:rPr>
              <a:t>Hawtrey</a:t>
            </a:r>
            <a:r>
              <a:rPr lang="en-US" sz="2943" dirty="0">
                <a:latin typeface="Calibri" pitchFamily="34" charset="0"/>
              </a:rPr>
              <a:t> and </a:t>
            </a:r>
            <a:r>
              <a:rPr lang="en-US" sz="2943" dirty="0" err="1">
                <a:latin typeface="Calibri" pitchFamily="34" charset="0"/>
              </a:rPr>
              <a:t>Rist</a:t>
            </a:r>
            <a:r>
              <a:rPr lang="en-US" sz="2943" dirty="0">
                <a:latin typeface="Calibri" pitchFamily="34" charset="0"/>
              </a:rPr>
              <a:t> failed to grasp some obvious problems with their positions. </a:t>
            </a:r>
            <a:r>
              <a:rPr lang="en-US" sz="2943" dirty="0" err="1">
                <a:latin typeface="Calibri" pitchFamily="34" charset="0"/>
              </a:rPr>
              <a:t>Hawtrey</a:t>
            </a:r>
            <a:r>
              <a:rPr lang="en-US" sz="2943" dirty="0">
                <a:latin typeface="Calibri" pitchFamily="34" charset="0"/>
              </a:rPr>
              <a:t> seriously underestimated the role of the United States in the postwar era, ignoring the problems arising from the fact that both the dollar and sterling had become reserve currencies, with the dollar in a far stronger position than sterling. The existence of two competing reserve currencies heightened the fragility of the postwar system by blurring the lines of responsibility for maintaining stability. For his part, </a:t>
            </a:r>
            <a:r>
              <a:rPr lang="en-US" sz="2943" dirty="0" err="1">
                <a:latin typeface="Calibri" pitchFamily="34" charset="0"/>
              </a:rPr>
              <a:t>Rist</a:t>
            </a:r>
            <a:r>
              <a:rPr lang="en-US" sz="2943" dirty="0">
                <a:latin typeface="Calibri" pitchFamily="34" charset="0"/>
              </a:rPr>
              <a:t> failed to recognize the key role that the Bank of England had played in the prewar classical gold standard, and mistakenly assumed that the prewar gold standard had operated automatically based on clearly delineated rules of the game.</a:t>
            </a:r>
          </a:p>
        </p:txBody>
      </p:sp>
      <p:sp>
        <p:nvSpPr>
          <p:cNvPr id="19" name="Rectangle 18"/>
          <p:cNvSpPr/>
          <p:nvPr/>
        </p:nvSpPr>
        <p:spPr>
          <a:xfrm>
            <a:off x="15513102" y="15868398"/>
            <a:ext cx="13035161" cy="840978"/>
          </a:xfrm>
          <a:prstGeom prst="rect">
            <a:avLst/>
          </a:prstGeom>
          <a:solidFill>
            <a:srgbClr val="5AC8DF"/>
          </a:solidFill>
          <a:ln w="12700">
            <a:solidFill>
              <a:srgbClr val="1863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518" b="1" dirty="0">
                <a:solidFill>
                  <a:schemeClr val="accent3">
                    <a:lumMod val="20000"/>
                    <a:lumOff val="80000"/>
                  </a:schemeClr>
                </a:solidFill>
              </a:rPr>
              <a:t>Conclusions</a:t>
            </a:r>
          </a:p>
        </p:txBody>
      </p:sp>
      <p:sp>
        <p:nvSpPr>
          <p:cNvPr id="21" name="Text Box 190"/>
          <p:cNvSpPr txBox="1">
            <a:spLocks noChangeArrowheads="1"/>
          </p:cNvSpPr>
          <p:nvPr/>
        </p:nvSpPr>
        <p:spPr bwMode="auto">
          <a:xfrm>
            <a:off x="15530272" y="7828373"/>
            <a:ext cx="13035161" cy="5774242"/>
          </a:xfrm>
          <a:prstGeom prst="rect">
            <a:avLst/>
          </a:prstGeom>
          <a:solidFill>
            <a:schemeClr val="bg1"/>
          </a:solidFill>
          <a:ln w="12700">
            <a:solidFill>
              <a:srgbClr val="186378"/>
            </a:solidFill>
          </a:ln>
          <a:effectLst/>
        </p:spPr>
        <p:txBody>
          <a:bodyPr lIns="168196" tIns="168196" rIns="168196" bIns="168196">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2943" dirty="0">
                <a:latin typeface="+mn-lt"/>
              </a:rPr>
              <a:t>The plan of our paper is the following. [1] The first section is an historical summary reviewing the monetary arrangements adopted by French monetary legislation in 1926 and 1928 encouraging the accumulation of gold in France and the concerns it raised. [2] The second section develops </a:t>
            </a:r>
            <a:r>
              <a:rPr lang="en-US" sz="2943" dirty="0" err="1">
                <a:latin typeface="+mn-lt"/>
              </a:rPr>
              <a:t>Rist’s</a:t>
            </a:r>
            <a:r>
              <a:rPr lang="en-US" sz="2943" dirty="0">
                <a:latin typeface="+mn-lt"/>
              </a:rPr>
              <a:t> view of the classical adjustment mechanism of the gold standard. [3] The third section is about </a:t>
            </a:r>
            <a:r>
              <a:rPr lang="en-US" sz="2943" dirty="0" err="1">
                <a:latin typeface="+mn-lt"/>
              </a:rPr>
              <a:t>Hawtrey’s</a:t>
            </a:r>
            <a:r>
              <a:rPr lang="en-US" sz="2943" dirty="0">
                <a:latin typeface="+mn-lt"/>
              </a:rPr>
              <a:t> analysis of the asymmetrical structure of international finance. [4] The fourth section develops two ideas: </a:t>
            </a:r>
            <a:r>
              <a:rPr lang="en-US" sz="2943" dirty="0" err="1">
                <a:latin typeface="+mn-lt"/>
              </a:rPr>
              <a:t>Hawtrey’s</a:t>
            </a:r>
            <a:r>
              <a:rPr lang="en-US" sz="2943" dirty="0">
                <a:latin typeface="+mn-lt"/>
              </a:rPr>
              <a:t> willingness to develop and reinforce the cooperation between central banks from 1922 to 1931, in the light of his monetary reform proposals; and </a:t>
            </a:r>
            <a:r>
              <a:rPr lang="en-US" sz="2943" dirty="0" err="1">
                <a:latin typeface="+mn-lt"/>
              </a:rPr>
              <a:t>Rist’s</a:t>
            </a:r>
            <a:r>
              <a:rPr lang="en-US" sz="2943" dirty="0">
                <a:latin typeface="+mn-lt"/>
              </a:rPr>
              <a:t> unwillingness to adopt </a:t>
            </a:r>
            <a:r>
              <a:rPr lang="en-US" sz="2943" dirty="0" err="1">
                <a:latin typeface="+mn-lt"/>
              </a:rPr>
              <a:t>Hawtrey’s</a:t>
            </a:r>
            <a:r>
              <a:rPr lang="en-US" sz="2943" dirty="0">
                <a:latin typeface="+mn-lt"/>
              </a:rPr>
              <a:t> plan first developed during the 1922 Genoa conference. [5] The fifth section examines the argument that France accumulated gold because open-market operations were prohibited. [6] The sixth section concludes.</a:t>
            </a: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19969" y="962877"/>
            <a:ext cx="4073287" cy="2538633"/>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92148" y="4116009"/>
            <a:ext cx="4101108" cy="2156389"/>
          </a:xfrm>
          <a:prstGeom prst="rect">
            <a:avLst/>
          </a:prstGeom>
        </p:spPr>
      </p:pic>
      <p:sp>
        <p:nvSpPr>
          <p:cNvPr id="39" name="Rectangle 38"/>
          <p:cNvSpPr/>
          <p:nvPr/>
        </p:nvSpPr>
        <p:spPr>
          <a:xfrm>
            <a:off x="10706195" y="39170867"/>
            <a:ext cx="4010921" cy="2108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a:solidFill>
                  <a:srgbClr val="186378"/>
                </a:solidFill>
              </a:rPr>
              <a:t>Logo partenaire</a:t>
            </a:r>
          </a:p>
        </p:txBody>
      </p:sp>
      <p:sp>
        <p:nvSpPr>
          <p:cNvPr id="35" name="TextBox 5">
            <a:extLst>
              <a:ext uri="{FF2B5EF4-FFF2-40B4-BE49-F238E27FC236}">
                <a16:creationId xmlns:a16="http://schemas.microsoft.com/office/drawing/2014/main" id="{591EF34C-9B69-474C-BEE1-FD111035019C}"/>
              </a:ext>
            </a:extLst>
          </p:cNvPr>
          <p:cNvSpPr txBox="1"/>
          <p:nvPr/>
        </p:nvSpPr>
        <p:spPr>
          <a:xfrm>
            <a:off x="1640647" y="37539619"/>
            <a:ext cx="13076469" cy="3715376"/>
          </a:xfrm>
          <a:prstGeom prst="rect">
            <a:avLst/>
          </a:prstGeom>
          <a:noFill/>
          <a:ln>
            <a:noFill/>
          </a:ln>
        </p:spPr>
        <p:txBody>
          <a:bodyPr wrap="square" rtlCol="0">
            <a:spAutoFit/>
          </a:bodyPr>
          <a:lstStyle/>
          <a:p>
            <a:r>
              <a:rPr lang="en-US" sz="3200" baseline="30000" dirty="0">
                <a:solidFill>
                  <a:srgbClr val="186378"/>
                </a:solidFill>
              </a:rPr>
              <a:t>1</a:t>
            </a:r>
            <a:r>
              <a:rPr lang="en-US" sz="2943" dirty="0">
                <a:solidFill>
                  <a:srgbClr val="186378"/>
                </a:solidFill>
              </a:rPr>
              <a:t>Lucy </a:t>
            </a:r>
            <a:r>
              <a:rPr lang="en-US" sz="2943" dirty="0" err="1">
                <a:solidFill>
                  <a:srgbClr val="186378"/>
                </a:solidFill>
              </a:rPr>
              <a:t>Brillant</a:t>
            </a:r>
            <a:endParaRPr lang="en-US" sz="2943" dirty="0">
              <a:solidFill>
                <a:srgbClr val="186378"/>
              </a:solidFill>
            </a:endParaRPr>
          </a:p>
          <a:p>
            <a:r>
              <a:rPr lang="en-US" sz="2943" dirty="0" err="1">
                <a:solidFill>
                  <a:srgbClr val="186378"/>
                </a:solidFill>
              </a:rPr>
              <a:t>Laboratoire</a:t>
            </a:r>
            <a:r>
              <a:rPr lang="en-US" sz="2943" dirty="0">
                <a:solidFill>
                  <a:srgbClr val="186378"/>
                </a:solidFill>
              </a:rPr>
              <a:t> </a:t>
            </a:r>
            <a:r>
              <a:rPr lang="en-US" sz="2943" dirty="0" err="1">
                <a:solidFill>
                  <a:srgbClr val="186378"/>
                </a:solidFill>
              </a:rPr>
              <a:t>d’Économie</a:t>
            </a:r>
            <a:r>
              <a:rPr lang="en-US" sz="2943" dirty="0">
                <a:solidFill>
                  <a:srgbClr val="186378"/>
                </a:solidFill>
              </a:rPr>
              <a:t> de Dijon</a:t>
            </a:r>
          </a:p>
          <a:p>
            <a:r>
              <a:rPr lang="en-US" sz="2943" dirty="0">
                <a:solidFill>
                  <a:srgbClr val="186378"/>
                </a:solidFill>
              </a:rPr>
              <a:t>Email: </a:t>
            </a:r>
            <a:r>
              <a:rPr lang="en-US" sz="2943" dirty="0" err="1">
                <a:solidFill>
                  <a:srgbClr val="186378"/>
                </a:solidFill>
              </a:rPr>
              <a:t>lucy.brilliant@u-Bourgogne.fr</a:t>
            </a:r>
            <a:endParaRPr lang="en-US" sz="2943" dirty="0">
              <a:solidFill>
                <a:srgbClr val="186378"/>
              </a:solidFill>
            </a:endParaRPr>
          </a:p>
          <a:p>
            <a:r>
              <a:rPr lang="en-US" sz="2943" dirty="0">
                <a:solidFill>
                  <a:srgbClr val="186378"/>
                </a:solidFill>
              </a:rPr>
              <a:t>Website: ledi.u-bourgogne.fr</a:t>
            </a:r>
          </a:p>
          <a:p>
            <a:endParaRPr lang="en-US" sz="2943" dirty="0">
              <a:solidFill>
                <a:srgbClr val="186378"/>
              </a:solidFill>
            </a:endParaRPr>
          </a:p>
          <a:p>
            <a:r>
              <a:rPr lang="en-US" sz="2943" dirty="0">
                <a:solidFill>
                  <a:srgbClr val="186378"/>
                </a:solidFill>
              </a:rPr>
              <a:t>Lucy </a:t>
            </a:r>
            <a:r>
              <a:rPr lang="en-US" sz="2943" dirty="0" err="1">
                <a:solidFill>
                  <a:srgbClr val="186378"/>
                </a:solidFill>
              </a:rPr>
              <a:t>Brillant</a:t>
            </a:r>
            <a:r>
              <a:rPr lang="en-US" sz="2943" dirty="0">
                <a:solidFill>
                  <a:srgbClr val="186378"/>
                </a:solidFill>
              </a:rPr>
              <a:t> gratefully acknowledges financial support</a:t>
            </a:r>
          </a:p>
          <a:p>
            <a:r>
              <a:rPr lang="en-US" sz="2943" dirty="0">
                <a:solidFill>
                  <a:srgbClr val="186378"/>
                </a:solidFill>
              </a:rPr>
              <a:t>from the research center PHARE, University Paris1 Pantheon-Sorbonne</a:t>
            </a:r>
          </a:p>
          <a:p>
            <a:r>
              <a:rPr lang="en-US" sz="2943" dirty="0">
                <a:solidFill>
                  <a:srgbClr val="186378"/>
                </a:solidFill>
              </a:rPr>
              <a:t>and the “Mobi </a:t>
            </a:r>
            <a:r>
              <a:rPr lang="en-US" sz="2943">
                <a:solidFill>
                  <a:srgbClr val="186378"/>
                </a:solidFill>
              </a:rPr>
              <a:t>Doc” grant </a:t>
            </a:r>
            <a:r>
              <a:rPr lang="en-US" sz="2943" dirty="0">
                <a:solidFill>
                  <a:srgbClr val="186378"/>
                </a:solidFill>
              </a:rPr>
              <a:t>from Le Conseil </a:t>
            </a:r>
            <a:r>
              <a:rPr lang="en-US" sz="2943" dirty="0" err="1">
                <a:solidFill>
                  <a:srgbClr val="186378"/>
                </a:solidFill>
              </a:rPr>
              <a:t>Régional</a:t>
            </a:r>
            <a:r>
              <a:rPr lang="en-US" sz="2943" dirty="0">
                <a:solidFill>
                  <a:srgbClr val="186378"/>
                </a:solidFill>
              </a:rPr>
              <a:t> </a:t>
            </a:r>
            <a:r>
              <a:rPr lang="en-US" sz="2943" dirty="0" err="1">
                <a:solidFill>
                  <a:srgbClr val="186378"/>
                </a:solidFill>
              </a:rPr>
              <a:t>d’île</a:t>
            </a:r>
            <a:r>
              <a:rPr lang="en-US" sz="2943" dirty="0">
                <a:solidFill>
                  <a:srgbClr val="186378"/>
                </a:solidFill>
              </a:rPr>
              <a:t> de France</a:t>
            </a:r>
          </a:p>
        </p:txBody>
      </p:sp>
      <p:pic>
        <p:nvPicPr>
          <p:cNvPr id="36" name="Image 35">
            <a:extLst>
              <a:ext uri="{FF2B5EF4-FFF2-40B4-BE49-F238E27FC236}">
                <a16:creationId xmlns:a16="http://schemas.microsoft.com/office/drawing/2014/main" id="{9BE1E2B6-75ED-8B4B-848B-B4D82E83F716}"/>
              </a:ext>
            </a:extLst>
          </p:cNvPr>
          <p:cNvPicPr>
            <a:picLocks noChangeAspect="1"/>
          </p:cNvPicPr>
          <p:nvPr/>
        </p:nvPicPr>
        <p:blipFill>
          <a:blip r:embed="rId6"/>
          <a:stretch>
            <a:fillRect/>
          </a:stretch>
        </p:blipFill>
        <p:spPr>
          <a:xfrm>
            <a:off x="4409478" y="23951734"/>
            <a:ext cx="2082800" cy="2806700"/>
          </a:xfrm>
          <a:prstGeom prst="rect">
            <a:avLst/>
          </a:prstGeom>
        </p:spPr>
      </p:pic>
      <p:sp>
        <p:nvSpPr>
          <p:cNvPr id="37" name="Text Box 181">
            <a:extLst>
              <a:ext uri="{FF2B5EF4-FFF2-40B4-BE49-F238E27FC236}">
                <a16:creationId xmlns:a16="http://schemas.microsoft.com/office/drawing/2014/main" id="{03B90B80-72A3-4E4F-8ABB-97EDD6EAF15F}"/>
              </a:ext>
            </a:extLst>
          </p:cNvPr>
          <p:cNvSpPr txBox="1">
            <a:spLocks noChangeArrowheads="1"/>
          </p:cNvSpPr>
          <p:nvPr/>
        </p:nvSpPr>
        <p:spPr bwMode="auto">
          <a:xfrm>
            <a:off x="3836493" y="27064940"/>
            <a:ext cx="3228769" cy="65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839" b="1" dirty="0">
                <a:latin typeface="Calibri" pitchFamily="34" charset="0"/>
              </a:rPr>
              <a:t>Figure 1.</a:t>
            </a:r>
            <a:r>
              <a:rPr lang="en-US" sz="1839" dirty="0">
                <a:latin typeface="Calibri" pitchFamily="34" charset="0"/>
              </a:rPr>
              <a:t> Ralph George </a:t>
            </a:r>
            <a:r>
              <a:rPr lang="en-US" sz="1839" dirty="0" err="1">
                <a:latin typeface="Calibri" pitchFamily="34" charset="0"/>
              </a:rPr>
              <a:t>Hawtrey</a:t>
            </a:r>
            <a:endParaRPr lang="en-US" sz="1839" dirty="0">
              <a:latin typeface="Calibri" pitchFamily="34" charset="0"/>
            </a:endParaRPr>
          </a:p>
          <a:p>
            <a:pPr algn="ctr" eaLnBrk="1" hangingPunct="1"/>
            <a:r>
              <a:rPr lang="en-US" sz="1839" dirty="0">
                <a:latin typeface="Calibri" pitchFamily="34" charset="0"/>
              </a:rPr>
              <a:t>(1879-1975)</a:t>
            </a:r>
          </a:p>
        </p:txBody>
      </p:sp>
      <p:sp>
        <p:nvSpPr>
          <p:cNvPr id="38" name="Text Box 181">
            <a:extLst>
              <a:ext uri="{FF2B5EF4-FFF2-40B4-BE49-F238E27FC236}">
                <a16:creationId xmlns:a16="http://schemas.microsoft.com/office/drawing/2014/main" id="{EDD8D5B4-B9CE-6348-B938-169D236C7A87}"/>
              </a:ext>
            </a:extLst>
          </p:cNvPr>
          <p:cNvSpPr txBox="1">
            <a:spLocks noChangeArrowheads="1"/>
          </p:cNvSpPr>
          <p:nvPr/>
        </p:nvSpPr>
        <p:spPr bwMode="auto">
          <a:xfrm>
            <a:off x="10379568" y="27164712"/>
            <a:ext cx="2190023" cy="65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839" b="1" dirty="0">
                <a:latin typeface="Calibri" pitchFamily="34" charset="0"/>
              </a:rPr>
              <a:t>Figure 2.</a:t>
            </a:r>
            <a:r>
              <a:rPr lang="en-US" sz="1839" dirty="0">
                <a:latin typeface="Calibri" pitchFamily="34" charset="0"/>
              </a:rPr>
              <a:t> Charles </a:t>
            </a:r>
            <a:r>
              <a:rPr lang="en-US" sz="1839" dirty="0" err="1">
                <a:latin typeface="Calibri" pitchFamily="34" charset="0"/>
              </a:rPr>
              <a:t>Rist</a:t>
            </a:r>
            <a:endParaRPr lang="en-US" sz="1839" dirty="0">
              <a:latin typeface="Calibri" pitchFamily="34" charset="0"/>
            </a:endParaRPr>
          </a:p>
          <a:p>
            <a:pPr algn="ctr" eaLnBrk="1" hangingPunct="1"/>
            <a:r>
              <a:rPr lang="en-US" sz="1839" dirty="0">
                <a:latin typeface="Calibri" pitchFamily="34" charset="0"/>
              </a:rPr>
              <a:t>(1874-1955)</a:t>
            </a:r>
          </a:p>
        </p:txBody>
      </p:sp>
      <p:pic>
        <p:nvPicPr>
          <p:cNvPr id="26" name="Image 25">
            <a:extLst>
              <a:ext uri="{FF2B5EF4-FFF2-40B4-BE49-F238E27FC236}">
                <a16:creationId xmlns:a16="http://schemas.microsoft.com/office/drawing/2014/main" id="{4637A2D1-25ED-0542-8D81-6FAD6A3EBF89}"/>
              </a:ext>
            </a:extLst>
          </p:cNvPr>
          <p:cNvPicPr>
            <a:picLocks noChangeAspect="1"/>
          </p:cNvPicPr>
          <p:nvPr/>
        </p:nvPicPr>
        <p:blipFill>
          <a:blip r:embed="rId7"/>
          <a:stretch>
            <a:fillRect/>
          </a:stretch>
        </p:blipFill>
        <p:spPr>
          <a:xfrm>
            <a:off x="10514548" y="23951734"/>
            <a:ext cx="1920065" cy="2806700"/>
          </a:xfrm>
          <a:prstGeom prst="rect">
            <a:avLst/>
          </a:prstGeom>
        </p:spPr>
      </p:pic>
    </p:spTree>
    <p:extLst>
      <p:ext uri="{BB962C8B-B14F-4D97-AF65-F5344CB8AC3E}">
        <p14:creationId xmlns:p14="http://schemas.microsoft.com/office/powerpoint/2010/main" val="3976996347"/>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9274</TotalTime>
  <Words>1327</Words>
  <Application>Microsoft Office PowerPoint</Application>
  <PresentationFormat>Personnalisé</PresentationFormat>
  <Paragraphs>43</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 Houston</dc:creator>
  <cp:lastModifiedBy>Rachelle Petit</cp:lastModifiedBy>
  <cp:revision>29</cp:revision>
  <dcterms:created xsi:type="dcterms:W3CDTF">2016-06-27T20:00:38Z</dcterms:created>
  <dcterms:modified xsi:type="dcterms:W3CDTF">2023-01-24T07:56:11Z</dcterms:modified>
</cp:coreProperties>
</file>