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378"/>
    <a:srgbClr val="5AC8DF"/>
    <a:srgbClr val="324E4F"/>
    <a:srgbClr val="57CA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04" autoAdjust="0"/>
    <p:restoredTop sz="93658" autoAdjust="0"/>
  </p:normalViewPr>
  <p:slideViewPr>
    <p:cSldViewPr snapToGrid="0">
      <p:cViewPr>
        <p:scale>
          <a:sx n="100" d="100"/>
          <a:sy n="100" d="100"/>
        </p:scale>
        <p:origin x="-8604"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58837-C907-4151-93F5-98219103FEDB}" type="datetimeFigureOut">
              <a:rPr lang="fr-FR" smtClean="0"/>
              <a:t>24/01/2023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90ECE-068B-4697-A123-33934D3D00E3}" type="slidenum">
              <a:rPr lang="fr-FR" smtClean="0"/>
              <a:t>‹N°›</a:t>
            </a:fld>
            <a:endParaRPr lang="fr-FR"/>
          </a:p>
        </p:txBody>
      </p:sp>
    </p:spTree>
    <p:extLst>
      <p:ext uri="{BB962C8B-B14F-4D97-AF65-F5344CB8AC3E}">
        <p14:creationId xmlns:p14="http://schemas.microsoft.com/office/powerpoint/2010/main" val="1089937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F90ECE-068B-4697-A123-33934D3D00E3}" type="slidenum">
              <a:rPr lang="fr-FR" smtClean="0"/>
              <a:t>1</a:t>
            </a:fld>
            <a:endParaRPr lang="fr-FR"/>
          </a:p>
        </p:txBody>
      </p:sp>
    </p:spTree>
    <p:extLst>
      <p:ext uri="{BB962C8B-B14F-4D97-AF65-F5344CB8AC3E}">
        <p14:creationId xmlns:p14="http://schemas.microsoft.com/office/powerpoint/2010/main" val="13412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8693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19954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214190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13946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9396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47555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B5FB9E8-2D8A-4B3C-A711-7A68E5DC2B21}"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65684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B5FB9E8-2D8A-4B3C-A711-7A68E5DC2B21}"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84932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FB9E8-2D8A-4B3C-A711-7A68E5DC2B21}" type="datetimeFigureOut">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47164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61699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05403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BB5FB9E8-2D8A-4B3C-A711-7A68E5DC2B21}" type="datetimeFigureOut">
              <a:rPr lang="en-US" smtClean="0"/>
              <a:t>1/24/2023</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427F8FA-39D1-45A7-ACBB-FC5D54E4DBBE}" type="slidenum">
              <a:rPr lang="en-US" smtClean="0"/>
              <a:t>‹N°›</a:t>
            </a:fld>
            <a:endParaRPr lang="en-US"/>
          </a:p>
        </p:txBody>
      </p:sp>
    </p:spTree>
    <p:extLst>
      <p:ext uri="{BB962C8B-B14F-4D97-AF65-F5344CB8AC3E}">
        <p14:creationId xmlns:p14="http://schemas.microsoft.com/office/powerpoint/2010/main" val="31308075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Imag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172" y="929525"/>
            <a:ext cx="7534822" cy="3771397"/>
          </a:xfrm>
          <a:prstGeom prst="rect">
            <a:avLst/>
          </a:prstGeom>
        </p:spPr>
      </p:pic>
      <p:sp>
        <p:nvSpPr>
          <p:cNvPr id="4" name="Text Box 122"/>
          <p:cNvSpPr txBox="1">
            <a:spLocks noChangeArrowheads="1"/>
          </p:cNvSpPr>
          <p:nvPr/>
        </p:nvSpPr>
        <p:spPr bwMode="auto">
          <a:xfrm>
            <a:off x="5045869" y="642780"/>
            <a:ext cx="20183475" cy="4344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420489" rIns="168196" bIns="420489"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358" b="1" dirty="0">
                <a:solidFill>
                  <a:srgbClr val="186378"/>
                </a:solidFill>
                <a:latin typeface="+mn-lt"/>
              </a:rPr>
              <a:t>Thornton’s and </a:t>
            </a:r>
            <a:r>
              <a:rPr lang="en-US" sz="7358" b="1" dirty="0" err="1">
                <a:solidFill>
                  <a:srgbClr val="186378"/>
                </a:solidFill>
                <a:latin typeface="+mn-lt"/>
              </a:rPr>
              <a:t>Hawtrey’s</a:t>
            </a:r>
            <a:r>
              <a:rPr lang="en-US" sz="7358" b="1" dirty="0">
                <a:solidFill>
                  <a:srgbClr val="186378"/>
                </a:solidFill>
                <a:latin typeface="+mn-lt"/>
              </a:rPr>
              <a:t> Influences on Hicks’s Theory of Short-Term Rates of Interest</a:t>
            </a:r>
          </a:p>
          <a:p>
            <a:pPr algn="ctr" eaLnBrk="1" hangingPunct="1"/>
            <a:r>
              <a:rPr lang="en-US" sz="4000" b="1" dirty="0">
                <a:solidFill>
                  <a:srgbClr val="186378"/>
                </a:solidFill>
                <a:latin typeface="+mn-lt"/>
              </a:rPr>
              <a:t>The Journal of the History of Economic Thought (JHET), Cambridge University Press, Volume 41, Issue 3, </a:t>
            </a:r>
            <a:r>
              <a:rPr lang="en-US" sz="4000" b="1">
                <a:solidFill>
                  <a:srgbClr val="186378"/>
                </a:solidFill>
                <a:latin typeface="+mn-lt"/>
              </a:rPr>
              <a:t>September 2019, </a:t>
            </a:r>
            <a:r>
              <a:rPr lang="en-US" sz="4000" b="1" dirty="0">
                <a:solidFill>
                  <a:srgbClr val="186378"/>
                </a:solidFill>
                <a:latin typeface="+mn-lt"/>
              </a:rPr>
              <a:t>pp.393-410</a:t>
            </a:r>
          </a:p>
        </p:txBody>
      </p:sp>
      <p:sp>
        <p:nvSpPr>
          <p:cNvPr id="7" name="TextBox 6"/>
          <p:cNvSpPr txBox="1"/>
          <p:nvPr/>
        </p:nvSpPr>
        <p:spPr>
          <a:xfrm>
            <a:off x="1652460" y="36603866"/>
            <a:ext cx="2565580" cy="941476"/>
          </a:xfrm>
          <a:prstGeom prst="rect">
            <a:avLst/>
          </a:prstGeom>
          <a:noFill/>
          <a:ln>
            <a:noFill/>
          </a:ln>
        </p:spPr>
        <p:txBody>
          <a:bodyPr wrap="square" rtlCol="0">
            <a:spAutoFit/>
          </a:bodyPr>
          <a:lstStyle/>
          <a:p>
            <a:r>
              <a:rPr lang="en-US" sz="5518" b="1" dirty="0">
                <a:solidFill>
                  <a:srgbClr val="186378"/>
                </a:solidFill>
              </a:rPr>
              <a:t>Contact</a:t>
            </a:r>
          </a:p>
        </p:txBody>
      </p:sp>
      <p:sp>
        <p:nvSpPr>
          <p:cNvPr id="8" name="TextBox 7"/>
          <p:cNvSpPr txBox="1"/>
          <p:nvPr/>
        </p:nvSpPr>
        <p:spPr>
          <a:xfrm>
            <a:off x="15530270" y="32438826"/>
            <a:ext cx="13035161" cy="3715376"/>
          </a:xfrm>
          <a:prstGeom prst="rect">
            <a:avLst/>
          </a:prstGeom>
          <a:noFill/>
          <a:ln>
            <a:noFill/>
          </a:ln>
        </p:spPr>
        <p:txBody>
          <a:bodyPr wrap="square" tIns="84098" bIns="84098" numCol="1" spcCol="457200" rtlCol="0">
            <a:noAutofit/>
          </a:bodyPr>
          <a:lstStyle/>
          <a:p>
            <a:pPr marL="420487" indent="-420487">
              <a:buFont typeface="+mj-lt"/>
              <a:buAutoNum type="arabicPeriod"/>
            </a:pPr>
            <a:r>
              <a:rPr lang="en-US" sz="2900" dirty="0"/>
              <a:t>de Boyer des Roches, </a:t>
            </a:r>
            <a:r>
              <a:rPr lang="en-US" sz="2900" dirty="0" err="1"/>
              <a:t>Jérôme</a:t>
            </a:r>
            <a:r>
              <a:rPr lang="en-US" sz="2900" dirty="0"/>
              <a:t> and Solis, Ricardo. 2003. Les </a:t>
            </a:r>
            <a:r>
              <a:rPr lang="en-US" sz="2900" dirty="0" err="1"/>
              <a:t>approches</a:t>
            </a:r>
            <a:r>
              <a:rPr lang="en-US" sz="2900" dirty="0"/>
              <a:t> </a:t>
            </a:r>
            <a:r>
              <a:rPr lang="en-US" sz="2900" dirty="0" err="1"/>
              <a:t>classiques</a:t>
            </a:r>
            <a:r>
              <a:rPr lang="en-US" sz="2900" dirty="0"/>
              <a:t> du </a:t>
            </a:r>
            <a:r>
              <a:rPr lang="en-US" sz="2900" dirty="0" err="1"/>
              <a:t>prêteur</a:t>
            </a:r>
            <a:r>
              <a:rPr lang="en-US" sz="2900" dirty="0"/>
              <a:t> </a:t>
            </a:r>
            <a:r>
              <a:rPr lang="en-US" sz="2900" dirty="0" err="1"/>
              <a:t>en</a:t>
            </a:r>
            <a:r>
              <a:rPr lang="en-US" sz="2900" dirty="0"/>
              <a:t> dernier </a:t>
            </a:r>
            <a:r>
              <a:rPr lang="en-US" sz="2900" dirty="0" err="1"/>
              <a:t>ressort</a:t>
            </a:r>
            <a:r>
              <a:rPr lang="en-US" sz="2900" dirty="0"/>
              <a:t> : de Baring à </a:t>
            </a:r>
            <a:r>
              <a:rPr lang="en-US" sz="2900" dirty="0" err="1"/>
              <a:t>Hawtrey</a:t>
            </a:r>
            <a:r>
              <a:rPr lang="en-US" sz="2900" dirty="0"/>
              <a:t>. </a:t>
            </a:r>
            <a:r>
              <a:rPr lang="en-US" sz="2900" i="1" dirty="0"/>
              <a:t>Cahiers </a:t>
            </a:r>
            <a:r>
              <a:rPr lang="en-US" sz="2900" i="1" dirty="0" err="1"/>
              <a:t>d’Economie</a:t>
            </a:r>
            <a:r>
              <a:rPr lang="en-US" sz="2900" i="1" dirty="0"/>
              <a:t> Politique</a:t>
            </a:r>
            <a:r>
              <a:rPr lang="en-US" sz="2900" dirty="0"/>
              <a:t>, 45 (2): 79-100.</a:t>
            </a:r>
          </a:p>
          <a:p>
            <a:pPr marL="420487" indent="-420487">
              <a:buFont typeface="+mj-lt"/>
              <a:buAutoNum type="arabicPeriod"/>
            </a:pPr>
            <a:r>
              <a:rPr lang="en-US" sz="2900" dirty="0" err="1"/>
              <a:t>Diatkine</a:t>
            </a:r>
            <a:r>
              <a:rPr lang="en-US" sz="2900" dirty="0"/>
              <a:t>, Sylvie. 2013. Monetary policy on interest rates: A retrospective analysis. </a:t>
            </a:r>
            <a:r>
              <a:rPr lang="en-US" sz="2900" i="1" dirty="0"/>
              <a:t>European Journal of the History of Economic Thought</a:t>
            </a:r>
            <a:r>
              <a:rPr lang="en-US" sz="2900" dirty="0"/>
              <a:t>, 20 (5): 715-740.</a:t>
            </a:r>
          </a:p>
          <a:p>
            <a:pPr marL="420487" indent="-420487">
              <a:buFont typeface="+mj-lt"/>
              <a:buAutoNum type="arabicPeriod"/>
            </a:pPr>
            <a:r>
              <a:rPr lang="en-US" sz="2900" dirty="0"/>
              <a:t>Friedman, Milton. 1968. The Role of Monetary Policy. </a:t>
            </a:r>
            <a:r>
              <a:rPr lang="en-US" sz="2900" i="1" dirty="0"/>
              <a:t>The American Economic Review</a:t>
            </a:r>
            <a:r>
              <a:rPr lang="en-US" sz="2900" dirty="0"/>
              <a:t>, 58 (1): 1-17.</a:t>
            </a:r>
          </a:p>
          <a:p>
            <a:pPr marL="420487" indent="-420487">
              <a:buFont typeface="+mj-lt"/>
              <a:buAutoNum type="arabicPeriod"/>
            </a:pPr>
            <a:r>
              <a:rPr lang="en-US" sz="2900" dirty="0" err="1"/>
              <a:t>Hawtrey</a:t>
            </a:r>
            <a:r>
              <a:rPr lang="en-US" sz="2900" dirty="0"/>
              <a:t>, Ralph George. [1919] 1928. </a:t>
            </a:r>
            <a:r>
              <a:rPr lang="en-US" sz="2900" i="1" dirty="0"/>
              <a:t>Currency and Credit. </a:t>
            </a:r>
            <a:r>
              <a:rPr lang="en-US" sz="2900" dirty="0"/>
              <a:t>Longmans, Green and Co, Third Edition.</a:t>
            </a:r>
          </a:p>
          <a:p>
            <a:pPr marL="420487" indent="-420487">
              <a:buFont typeface="+mj-lt"/>
              <a:buAutoNum type="arabicPeriod"/>
            </a:pPr>
            <a:r>
              <a:rPr lang="en-US" sz="2900" dirty="0"/>
              <a:t>Hicks, John Richard. 1969. Automatists, </a:t>
            </a:r>
            <a:r>
              <a:rPr lang="en-US" sz="2900" dirty="0" err="1"/>
              <a:t>Hawtreyans</a:t>
            </a:r>
            <a:r>
              <a:rPr lang="en-US" sz="2900" dirty="0"/>
              <a:t>, and Keynesians. </a:t>
            </a:r>
            <a:r>
              <a:rPr lang="en-US" sz="2900" i="1" dirty="0"/>
              <a:t>Journal of Money, Credit and Banking</a:t>
            </a:r>
            <a:r>
              <a:rPr lang="en-US" sz="2900" dirty="0"/>
              <a:t>, 1 (3): 307-317.</a:t>
            </a:r>
          </a:p>
          <a:p>
            <a:pPr marL="420487" indent="-420487">
              <a:buFont typeface="+mj-lt"/>
              <a:buAutoNum type="arabicPeriod"/>
            </a:pPr>
            <a:r>
              <a:rPr lang="en-US" sz="2900" dirty="0"/>
              <a:t>Hicks, John Richard. 1974. </a:t>
            </a:r>
            <a:r>
              <a:rPr lang="en-US" sz="2900" i="1" dirty="0"/>
              <a:t>The Crisis in Keynesian Economics</a:t>
            </a:r>
            <a:r>
              <a:rPr lang="en-US" sz="2900" dirty="0"/>
              <a:t>. Oxford University Press.</a:t>
            </a:r>
          </a:p>
          <a:p>
            <a:pPr marL="420487" indent="-420487">
              <a:buFont typeface="+mj-lt"/>
              <a:buAutoNum type="arabicPeriod"/>
            </a:pPr>
            <a:r>
              <a:rPr lang="en-US" sz="2900" dirty="0"/>
              <a:t>Hicks, John Richard. 1975. What Is Wrong with Monetarism. </a:t>
            </a:r>
            <a:r>
              <a:rPr lang="en-US" sz="2900" i="1" dirty="0"/>
              <a:t>Lloyds Bank Review</a:t>
            </a:r>
            <a:r>
              <a:rPr lang="en-US" sz="2900" dirty="0"/>
              <a:t>, No. 118 in Harry Johnson in The Keynesian Revolution and </a:t>
            </a:r>
            <a:r>
              <a:rPr lang="en-US" sz="2900"/>
              <a:t>the Monetarist.</a:t>
            </a:r>
            <a:endParaRPr lang="en-US" sz="2900" dirty="0"/>
          </a:p>
          <a:p>
            <a:pPr marL="420487" indent="-420487">
              <a:buFont typeface="+mj-lt"/>
              <a:buAutoNum type="arabicPeriod"/>
            </a:pPr>
            <a:r>
              <a:rPr lang="en-US" sz="2900" dirty="0"/>
              <a:t> </a:t>
            </a:r>
            <a:r>
              <a:rPr lang="en-US" sz="2900" dirty="0" err="1"/>
              <a:t>Laidler</a:t>
            </a:r>
            <a:r>
              <a:rPr lang="en-US" sz="2900" dirty="0"/>
              <a:t>, David. 2002. Two views of the lender of last resort: Thornton and Bagehot. </a:t>
            </a:r>
            <a:r>
              <a:rPr lang="en-US" sz="2900" i="1" dirty="0"/>
              <a:t>Cahiers </a:t>
            </a:r>
            <a:r>
              <a:rPr lang="en-US" sz="2900" i="1" dirty="0" err="1"/>
              <a:t>d’Economie</a:t>
            </a:r>
            <a:r>
              <a:rPr lang="en-US" sz="2900" i="1" dirty="0"/>
              <a:t> Politique</a:t>
            </a:r>
            <a:r>
              <a:rPr lang="en-US" sz="2900" dirty="0"/>
              <a:t>, 45 (2): 61-78.</a:t>
            </a:r>
          </a:p>
          <a:p>
            <a:pPr marL="420487" indent="-420487">
              <a:buFont typeface="+mj-lt"/>
              <a:buAutoNum type="arabicPeriod"/>
            </a:pPr>
            <a:r>
              <a:rPr lang="en-US" sz="2900" dirty="0"/>
              <a:t> </a:t>
            </a:r>
            <a:r>
              <a:rPr lang="en-US" sz="2900" dirty="0" err="1"/>
              <a:t>Leijonhufvud</a:t>
            </a:r>
            <a:r>
              <a:rPr lang="en-US" sz="2900" dirty="0"/>
              <a:t> Axel. 1981. “Monetary Theory in </a:t>
            </a:r>
            <a:r>
              <a:rPr lang="en-US" sz="2900" dirty="0" err="1"/>
              <a:t>Hicksian</a:t>
            </a:r>
            <a:r>
              <a:rPr lang="en-US" sz="2900" dirty="0"/>
              <a:t> Perspective.” In </a:t>
            </a:r>
            <a:r>
              <a:rPr lang="en-US" sz="2900" i="1" dirty="0"/>
              <a:t>Information and Coordination: Essays in Macroeconomic Theory</a:t>
            </a:r>
            <a:r>
              <a:rPr lang="en-US" sz="2900" dirty="0"/>
              <a:t>, Oxford University Press.</a:t>
            </a:r>
          </a:p>
          <a:p>
            <a:pPr marL="420487" indent="-420487">
              <a:buFont typeface="+mj-lt"/>
              <a:buAutoNum type="arabicPeriod"/>
            </a:pPr>
            <a:r>
              <a:rPr lang="en-US" sz="2900" dirty="0"/>
              <a:t> Thornton, Henry. [1802] 1939. </a:t>
            </a:r>
            <a:r>
              <a:rPr lang="en-US" sz="2900" i="1" dirty="0"/>
              <a:t>An Enquiry into the Nature and Effects of the Paper Credit of Great Britain</a:t>
            </a:r>
            <a:r>
              <a:rPr lang="en-US" sz="2900" dirty="0"/>
              <a:t>. Introduction of F.A. Hayek. George Allen and Unwin, London.</a:t>
            </a:r>
          </a:p>
          <a:p>
            <a:pPr marL="420487" indent="-420487">
              <a:buFont typeface="+mj-lt"/>
              <a:buAutoNum type="arabicPeriod"/>
            </a:pPr>
            <a:endParaRPr lang="en-US" sz="2900" dirty="0"/>
          </a:p>
          <a:p>
            <a:endParaRPr lang="en-US" sz="2900" dirty="0"/>
          </a:p>
          <a:p>
            <a:endParaRPr lang="en-US" sz="2900" dirty="0"/>
          </a:p>
          <a:p>
            <a:endParaRPr lang="en-US" sz="2900" dirty="0"/>
          </a:p>
        </p:txBody>
      </p:sp>
      <p:sp>
        <p:nvSpPr>
          <p:cNvPr id="9" name="TextBox 8"/>
          <p:cNvSpPr txBox="1"/>
          <p:nvPr/>
        </p:nvSpPr>
        <p:spPr>
          <a:xfrm>
            <a:off x="15558096" y="31272908"/>
            <a:ext cx="3531354" cy="941476"/>
          </a:xfrm>
          <a:prstGeom prst="rect">
            <a:avLst/>
          </a:prstGeom>
          <a:noFill/>
          <a:ln>
            <a:noFill/>
          </a:ln>
        </p:spPr>
        <p:txBody>
          <a:bodyPr wrap="square" rtlCol="0">
            <a:spAutoFit/>
          </a:bodyPr>
          <a:lstStyle/>
          <a:p>
            <a:r>
              <a:rPr lang="en-US" sz="5518" b="1" dirty="0">
                <a:solidFill>
                  <a:srgbClr val="186378"/>
                </a:solidFill>
              </a:rPr>
              <a:t>References</a:t>
            </a:r>
          </a:p>
        </p:txBody>
      </p:sp>
      <p:sp>
        <p:nvSpPr>
          <p:cNvPr id="10" name="Text Box 189"/>
          <p:cNvSpPr txBox="1">
            <a:spLocks noChangeArrowheads="1"/>
          </p:cNvSpPr>
          <p:nvPr/>
        </p:nvSpPr>
        <p:spPr bwMode="auto">
          <a:xfrm>
            <a:off x="1681956" y="7735987"/>
            <a:ext cx="13035161" cy="5774242"/>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John Richard Hicks proposed an endogenous theory of money from the 1960s until his final book </a:t>
            </a:r>
            <a:r>
              <a:rPr lang="en-US" sz="2943" i="1" dirty="0">
                <a:latin typeface="Calibri" pitchFamily="34" charset="0"/>
              </a:rPr>
              <a:t>A Market Theory of Money </a:t>
            </a:r>
            <a:r>
              <a:rPr lang="en-US" sz="2943" dirty="0">
                <a:latin typeface="Calibri" pitchFamily="34" charset="0"/>
              </a:rPr>
              <a:t>(1989). He developed a theory of credit, and a theory of short-term rates of interest that had been neglected in his earlier writings such as “</a:t>
            </a:r>
            <a:r>
              <a:rPr lang="en-US" sz="2943" dirty="0" err="1">
                <a:latin typeface="Calibri" pitchFamily="34" charset="0"/>
              </a:rPr>
              <a:t>Mr</a:t>
            </a:r>
            <a:r>
              <a:rPr lang="en-US" sz="2943" dirty="0">
                <a:latin typeface="Calibri" pitchFamily="34" charset="0"/>
              </a:rPr>
              <a:t> Keynes and the Classics” (1937). In that early article, Hicks concentrated on the market for cash balances and the motives for the demand for money, while leaving aside the money market and the clearing function of banks. In the 1960s, Hicks was largely inspired by Henry Thornton (1802) and Ralph George </a:t>
            </a:r>
            <a:r>
              <a:rPr lang="en-US" sz="2943" dirty="0" err="1">
                <a:latin typeface="Calibri" pitchFamily="34" charset="0"/>
              </a:rPr>
              <a:t>Hawtrey</a:t>
            </a:r>
            <a:r>
              <a:rPr lang="en-US" sz="2943" dirty="0">
                <a:latin typeface="Calibri" pitchFamily="34" charset="0"/>
              </a:rPr>
              <a:t> (1913, 1919). The originality of my paper is to analyze the elements described above, which will help to interpret the short-term rates as the price of liquidity in Hick’s thought. This will enable us to understand why Hicks was so opposed to restrictive monetary policies in the 1960s–1970s in Britain, and so opposed to Friedman’s monetarism.</a:t>
            </a:r>
          </a:p>
        </p:txBody>
      </p:sp>
      <p:sp>
        <p:nvSpPr>
          <p:cNvPr id="11" name="Rectangle 10"/>
          <p:cNvSpPr/>
          <p:nvPr/>
        </p:nvSpPr>
        <p:spPr>
          <a:xfrm>
            <a:off x="1681956" y="6844759"/>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dirty="0">
                <a:solidFill>
                  <a:schemeClr val="accent3">
                    <a:lumMod val="20000"/>
                    <a:lumOff val="80000"/>
                  </a:schemeClr>
                </a:solidFill>
              </a:rPr>
              <a:t>Abstract</a:t>
            </a:r>
          </a:p>
        </p:txBody>
      </p:sp>
      <p:sp>
        <p:nvSpPr>
          <p:cNvPr id="13" name="Rectangle 12"/>
          <p:cNvSpPr/>
          <p:nvPr/>
        </p:nvSpPr>
        <p:spPr>
          <a:xfrm>
            <a:off x="1681956" y="14203318"/>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dirty="0">
                <a:solidFill>
                  <a:schemeClr val="accent3">
                    <a:lumMod val="20000"/>
                    <a:lumOff val="80000"/>
                  </a:schemeClr>
                </a:solidFill>
              </a:rPr>
              <a:t>Main objective and key idea</a:t>
            </a:r>
          </a:p>
        </p:txBody>
      </p:sp>
      <p:sp>
        <p:nvSpPr>
          <p:cNvPr id="16" name="Text Box 191"/>
          <p:cNvSpPr txBox="1">
            <a:spLocks noChangeArrowheads="1"/>
          </p:cNvSpPr>
          <p:nvPr/>
        </p:nvSpPr>
        <p:spPr bwMode="auto">
          <a:xfrm>
            <a:off x="15530271" y="7766851"/>
            <a:ext cx="13035161" cy="8491524"/>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In “</a:t>
            </a:r>
            <a:r>
              <a:rPr lang="en-US" sz="2943" dirty="0" err="1">
                <a:latin typeface="Calibri" pitchFamily="34" charset="0"/>
              </a:rPr>
              <a:t>Mr</a:t>
            </a:r>
            <a:r>
              <a:rPr lang="en-US" sz="2943" dirty="0">
                <a:latin typeface="Calibri" pitchFamily="34" charset="0"/>
              </a:rPr>
              <a:t> Keynes and the Classics” (1937), the young John Richard Hicks set aside an analysis of money in which money was created to cancel debts, and in which banks played a crucial role; he concentrated instead on the market for cash balances and the motives for the demand for money. In the 1930s, Hicks focused on long-term rates of interest (notably in his famous </a:t>
            </a:r>
            <a:r>
              <a:rPr lang="en-US" sz="2943" i="1" dirty="0">
                <a:latin typeface="Calibri" pitchFamily="34" charset="0"/>
              </a:rPr>
              <a:t>Value and Capital</a:t>
            </a:r>
            <a:r>
              <a:rPr lang="en-US" sz="2943" dirty="0">
                <a:latin typeface="Calibri" pitchFamily="34" charset="0"/>
              </a:rPr>
              <a:t>, 1939). This present paper focuses on the “older” Hicks who, between </a:t>
            </a:r>
            <a:r>
              <a:rPr lang="en-US" sz="2943" i="1" dirty="0">
                <a:latin typeface="Calibri" pitchFamily="34" charset="0"/>
              </a:rPr>
              <a:t>Critical Essays in Monetary Theory </a:t>
            </a:r>
            <a:r>
              <a:rPr lang="en-US" sz="2943" dirty="0">
                <a:latin typeface="Calibri" pitchFamily="34" charset="0"/>
              </a:rPr>
              <a:t>(1967) and his final book, </a:t>
            </a:r>
            <a:r>
              <a:rPr lang="en-US" sz="2943" i="1" dirty="0">
                <a:latin typeface="Calibri" pitchFamily="34" charset="0"/>
              </a:rPr>
              <a:t>A Market Theory of Money </a:t>
            </a:r>
            <a:r>
              <a:rPr lang="en-US" sz="2943" dirty="0">
                <a:latin typeface="Calibri" pitchFamily="34" charset="0"/>
              </a:rPr>
              <a:t>(1989), </a:t>
            </a:r>
            <a:r>
              <a:rPr lang="en-US" sz="2943" dirty="0">
                <a:highlight>
                  <a:srgbClr val="FFFF00"/>
                </a:highlight>
                <a:latin typeface="Calibri" pitchFamily="34" charset="0"/>
              </a:rPr>
              <a:t>2</a:t>
            </a:r>
            <a:r>
              <a:rPr lang="en-US" sz="2943" dirty="0">
                <a:latin typeface="Calibri" pitchFamily="34" charset="0"/>
              </a:rPr>
              <a:t> analyzed the formation of short-term rates of interest. Axel </a:t>
            </a:r>
            <a:r>
              <a:rPr lang="en-US" sz="2943" dirty="0" err="1">
                <a:latin typeface="Calibri" pitchFamily="34" charset="0"/>
              </a:rPr>
              <a:t>Leijonhufvud</a:t>
            </a:r>
            <a:r>
              <a:rPr lang="en-US" sz="2943" dirty="0">
                <a:latin typeface="Calibri" pitchFamily="34" charset="0"/>
              </a:rPr>
              <a:t> (1981, p. 40 and 1984, p. 26), Giuseppe Fontana (2009, p. 73), Jean </a:t>
            </a:r>
            <a:r>
              <a:rPr lang="en-US" sz="2943" dirty="0" err="1">
                <a:latin typeface="Calibri" pitchFamily="34" charset="0"/>
              </a:rPr>
              <a:t>François</a:t>
            </a:r>
            <a:r>
              <a:rPr lang="en-US" sz="2943" dirty="0">
                <a:latin typeface="Calibri" pitchFamily="34" charset="0"/>
              </a:rPr>
              <a:t> </a:t>
            </a:r>
            <a:r>
              <a:rPr lang="en-US" sz="2943" dirty="0" err="1">
                <a:latin typeface="Calibri" pitchFamily="34" charset="0"/>
              </a:rPr>
              <a:t>Goux</a:t>
            </a:r>
            <a:r>
              <a:rPr lang="en-US" sz="2943" dirty="0">
                <a:latin typeface="Calibri" pitchFamily="34" charset="0"/>
              </a:rPr>
              <a:t> (1990), David </a:t>
            </a:r>
            <a:r>
              <a:rPr lang="en-US" sz="2943" dirty="0" err="1">
                <a:latin typeface="Calibri" pitchFamily="34" charset="0"/>
              </a:rPr>
              <a:t>Laidler</a:t>
            </a:r>
            <a:r>
              <a:rPr lang="en-US" sz="2943" dirty="0">
                <a:latin typeface="Calibri" pitchFamily="34" charset="0"/>
              </a:rPr>
              <a:t> (in </a:t>
            </a:r>
            <a:r>
              <a:rPr lang="en-US" sz="2943" i="1" dirty="0">
                <a:latin typeface="Calibri" pitchFamily="34" charset="0"/>
              </a:rPr>
              <a:t>The Legacy of John Hicks</a:t>
            </a:r>
            <a:r>
              <a:rPr lang="en-US" sz="2943" dirty="0">
                <a:latin typeface="Calibri" pitchFamily="34" charset="0"/>
              </a:rPr>
              <a:t>, Harald Hagemann, 1995) and Perry </a:t>
            </a:r>
            <a:r>
              <a:rPr lang="en-US" sz="2943" dirty="0" err="1">
                <a:latin typeface="Calibri" pitchFamily="34" charset="0"/>
              </a:rPr>
              <a:t>Mehrling</a:t>
            </a:r>
            <a:r>
              <a:rPr lang="en-US" sz="2943" dirty="0">
                <a:latin typeface="Calibri" pitchFamily="34" charset="0"/>
              </a:rPr>
              <a:t> (2017) have all underlined Hicks’s interest in credit and banking theory since the 1960s. Jérôme De Boyer and Ricardo Solis (2003, p. 11) and Sylvie </a:t>
            </a:r>
            <a:r>
              <a:rPr lang="en-US" sz="2943" dirty="0" err="1">
                <a:latin typeface="Calibri" pitchFamily="34" charset="0"/>
              </a:rPr>
              <a:t>Diatkine</a:t>
            </a:r>
            <a:r>
              <a:rPr lang="en-US" sz="2943" dirty="0">
                <a:latin typeface="Calibri" pitchFamily="34" charset="0"/>
              </a:rPr>
              <a:t> (2003) wrote that Hicks’s final book analyzed the function of the lender of last resort, and that it should be likened to </a:t>
            </a:r>
            <a:r>
              <a:rPr lang="en-US" sz="2943" dirty="0" err="1">
                <a:latin typeface="Calibri" pitchFamily="34" charset="0"/>
              </a:rPr>
              <a:t>Hawtrey’s</a:t>
            </a:r>
            <a:r>
              <a:rPr lang="en-US" sz="2943" dirty="0">
                <a:latin typeface="Calibri" pitchFamily="34" charset="0"/>
              </a:rPr>
              <a:t> and Thornton’s contributions to monetary theory. </a:t>
            </a:r>
          </a:p>
          <a:p>
            <a:pPr algn="just" eaLnBrk="1" hangingPunct="1"/>
            <a:r>
              <a:rPr lang="en-US" sz="2943" dirty="0">
                <a:latin typeface="Calibri" pitchFamily="34" charset="0"/>
              </a:rPr>
              <a:t>Considering this literature, this paper links Hicks’s theory of money and credit to both Thornton’s and </a:t>
            </a:r>
            <a:r>
              <a:rPr lang="en-US" sz="2943" dirty="0" err="1">
                <a:latin typeface="Calibri" pitchFamily="34" charset="0"/>
              </a:rPr>
              <a:t>Hawtrey’s</a:t>
            </a:r>
            <a:r>
              <a:rPr lang="en-US" sz="2943" dirty="0">
                <a:latin typeface="Calibri" pitchFamily="34" charset="0"/>
              </a:rPr>
              <a:t> thinking. This filiation enables us to give some coherence to Hicks’s theory of interest rates, from </a:t>
            </a:r>
            <a:r>
              <a:rPr lang="en-US" sz="2943" i="1" dirty="0">
                <a:latin typeface="Calibri" pitchFamily="34" charset="0"/>
              </a:rPr>
              <a:t>Value and Capital </a:t>
            </a:r>
            <a:r>
              <a:rPr lang="en-US" sz="2943" dirty="0">
                <a:latin typeface="Calibri" pitchFamily="34" charset="0"/>
              </a:rPr>
              <a:t>(1939) to </a:t>
            </a:r>
            <a:r>
              <a:rPr lang="en-US" sz="2943" i="1" dirty="0">
                <a:latin typeface="Calibri" pitchFamily="34" charset="0"/>
              </a:rPr>
              <a:t>A Market Theory of Money</a:t>
            </a:r>
            <a:r>
              <a:rPr lang="en-US" sz="2943" dirty="0">
                <a:latin typeface="Calibri" pitchFamily="34" charset="0"/>
              </a:rPr>
              <a:t> (1989). </a:t>
            </a:r>
          </a:p>
        </p:txBody>
      </p:sp>
      <p:sp>
        <p:nvSpPr>
          <p:cNvPr id="17" name="Rectangle 16"/>
          <p:cNvSpPr/>
          <p:nvPr/>
        </p:nvSpPr>
        <p:spPr>
          <a:xfrm>
            <a:off x="15530272" y="6902850"/>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518" b="1" dirty="0">
                <a:solidFill>
                  <a:schemeClr val="accent3">
                    <a:lumMod val="20000"/>
                    <a:lumOff val="80000"/>
                  </a:schemeClr>
                </a:solidFill>
              </a:rPr>
              <a:t>Discussion</a:t>
            </a:r>
          </a:p>
        </p:txBody>
      </p:sp>
      <p:sp>
        <p:nvSpPr>
          <p:cNvPr id="18" name="Text Box 193"/>
          <p:cNvSpPr txBox="1">
            <a:spLocks noChangeArrowheads="1"/>
          </p:cNvSpPr>
          <p:nvPr/>
        </p:nvSpPr>
        <p:spPr bwMode="auto">
          <a:xfrm>
            <a:off x="15558096" y="18921998"/>
            <a:ext cx="13035161" cy="8491524"/>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I explain in this paper that Hicks’s credit theory is the result of several influences. His description of the money market, where the central bank fixes the price of bills against cash, links him to the tradition of Thornton and </a:t>
            </a:r>
            <a:r>
              <a:rPr lang="en-US" sz="2943" dirty="0" err="1">
                <a:latin typeface="Calibri" pitchFamily="34" charset="0"/>
              </a:rPr>
              <a:t>Hawtrey</a:t>
            </a:r>
            <a:r>
              <a:rPr lang="en-US" sz="2943" dirty="0">
                <a:latin typeface="Calibri" pitchFamily="34" charset="0"/>
              </a:rPr>
              <a:t>. This contradicts some literature linking Hicks to the neoclassical school of thought. This filiation to earlier authors provides an interpretation of Hicks’s theory of short-term rates, his vision of the role of the central bank and his rejection of excessively severe disinflationary policies in the 1960s. Hicks’s interest for Thornton can be understood as a way to counteract Monetarism, because he did not establish a systematic relation between the quantity of money and the level of prices (Skaggs, 2012, p. 457). Hicks was worried that overly severe monetary restrictions would disrupt the working of the market for bills. </a:t>
            </a:r>
            <a:r>
              <a:rPr lang="en-US" sz="2943" dirty="0" err="1">
                <a:latin typeface="Calibri" pitchFamily="34" charset="0"/>
              </a:rPr>
              <a:t>Hawtrey</a:t>
            </a:r>
            <a:r>
              <a:rPr lang="en-US" sz="2943" dirty="0">
                <a:latin typeface="Calibri" pitchFamily="34" charset="0"/>
              </a:rPr>
              <a:t>, but also a monetarist like Friedman, was also in favor of those policies, writing that “inflation is a monetary malady” (Letter of 12 March 1948, “</a:t>
            </a:r>
            <a:r>
              <a:rPr lang="en-US" sz="2943" dirty="0" err="1">
                <a:latin typeface="Calibri" pitchFamily="34" charset="0"/>
              </a:rPr>
              <a:t>Hawtrey’s</a:t>
            </a:r>
            <a:r>
              <a:rPr lang="en-US" sz="2943" dirty="0">
                <a:latin typeface="Calibri" pitchFamily="34" charset="0"/>
              </a:rPr>
              <a:t> Paper”, Churchill College). Hicks considered, however, that post-war inflation was mainly the result of non-monetary forces. Unfortunately, other than blaming monetarists prescriptions, Hicks failed to come up with alternative policies, and he failed to propose alternative policies to fight high inflation.</a:t>
            </a:r>
          </a:p>
          <a:p>
            <a:pPr algn="just" eaLnBrk="1" hangingPunct="1"/>
            <a:endParaRPr lang="en-US" sz="2943" dirty="0">
              <a:latin typeface="Calibri" pitchFamily="34" charset="0"/>
            </a:endParaRPr>
          </a:p>
        </p:txBody>
      </p:sp>
      <p:sp>
        <p:nvSpPr>
          <p:cNvPr id="19" name="Rectangle 18"/>
          <p:cNvSpPr/>
          <p:nvPr/>
        </p:nvSpPr>
        <p:spPr>
          <a:xfrm>
            <a:off x="15558096" y="18081020"/>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518" b="1" dirty="0">
                <a:solidFill>
                  <a:schemeClr val="accent3">
                    <a:lumMod val="20000"/>
                    <a:lumOff val="80000"/>
                  </a:schemeClr>
                </a:solidFill>
              </a:rPr>
              <a:t>Conclusions</a:t>
            </a:r>
          </a:p>
        </p:txBody>
      </p:sp>
      <p:sp>
        <p:nvSpPr>
          <p:cNvPr id="21" name="Text Box 190"/>
          <p:cNvSpPr txBox="1">
            <a:spLocks noChangeArrowheads="1"/>
          </p:cNvSpPr>
          <p:nvPr/>
        </p:nvSpPr>
        <p:spPr bwMode="auto">
          <a:xfrm>
            <a:off x="1681956" y="15094545"/>
            <a:ext cx="13035161" cy="6680003"/>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mn-lt"/>
              </a:rPr>
              <a:t>In order to appraise the evolution of the thought of Hicks about the short-term rate of interest, my paper is composed of seven key ideas. The first section analyses the functioning of a credit economy which is present in the thinking of Thornton, </a:t>
            </a:r>
            <a:r>
              <a:rPr lang="en-US" sz="2943" dirty="0" err="1">
                <a:latin typeface="+mn-lt"/>
              </a:rPr>
              <a:t>Hawtrey</a:t>
            </a:r>
            <a:r>
              <a:rPr lang="en-US" sz="2943" dirty="0">
                <a:latin typeface="+mn-lt"/>
              </a:rPr>
              <a:t> and Hicks. In the second section, I focus on the nature of money. Money and credit are two separate concepts. Hicks’s “two spheres of circulation” (1989, pp. 49-51) enable us to grasp this difference. The third section concerns the role of the banking system. The fourth section tries to impart some coherence to Hicks’s theory of interest rates, from </a:t>
            </a:r>
            <a:r>
              <a:rPr lang="en-US" sz="2943" i="1" dirty="0">
                <a:latin typeface="+mn-lt"/>
              </a:rPr>
              <a:t>Value and Capital </a:t>
            </a:r>
            <a:r>
              <a:rPr lang="en-US" sz="2943" dirty="0">
                <a:latin typeface="+mn-lt"/>
              </a:rPr>
              <a:t>(1939), with its focus on long-term interest rates, to his final book </a:t>
            </a:r>
            <a:r>
              <a:rPr lang="en-US" sz="2943" i="1" dirty="0">
                <a:latin typeface="+mn-lt"/>
              </a:rPr>
              <a:t>A Market Theory of Money </a:t>
            </a:r>
            <a:r>
              <a:rPr lang="en-US" sz="2943" dirty="0">
                <a:latin typeface="+mn-lt"/>
              </a:rPr>
              <a:t>(1989), where a complete theory of the short-term interest rates appears. The fifth section deals with the necessity to manage credit instability, and the sixth section presents Thornton’s and Hicks’s skeptical views of monetary rules. Lastly, the seventh section is about Hicks’s fight against overly restrictive monetary policies to combat the high inflation rate in Britain in the 1960s–1970s.</a:t>
            </a:r>
          </a:p>
        </p:txBody>
      </p:sp>
      <p:sp>
        <p:nvSpPr>
          <p:cNvPr id="33" name="Text Box 181"/>
          <p:cNvSpPr txBox="1">
            <a:spLocks noChangeArrowheads="1"/>
          </p:cNvSpPr>
          <p:nvPr/>
        </p:nvSpPr>
        <p:spPr bwMode="auto">
          <a:xfrm>
            <a:off x="2631183" y="28669506"/>
            <a:ext cx="2600840" cy="65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39" b="1" dirty="0">
                <a:latin typeface="Calibri" pitchFamily="34" charset="0"/>
              </a:rPr>
              <a:t>Figure 1.</a:t>
            </a:r>
            <a:r>
              <a:rPr lang="en-US" sz="1839" dirty="0">
                <a:latin typeface="Calibri" pitchFamily="34" charset="0"/>
              </a:rPr>
              <a:t> Henry Thornton</a:t>
            </a:r>
          </a:p>
          <a:p>
            <a:pPr algn="ctr" eaLnBrk="1" hangingPunct="1"/>
            <a:r>
              <a:rPr lang="en-US" sz="1839" dirty="0">
                <a:latin typeface="Calibri" pitchFamily="34" charset="0"/>
              </a:rPr>
              <a:t>(1760-1815)</a:t>
            </a: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19969" y="962877"/>
            <a:ext cx="4073287" cy="2538633"/>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92148" y="4116009"/>
            <a:ext cx="4101108" cy="2156389"/>
          </a:xfrm>
          <a:prstGeom prst="rect">
            <a:avLst/>
          </a:prstGeom>
        </p:spPr>
      </p:pic>
      <p:sp>
        <p:nvSpPr>
          <p:cNvPr id="35" name="TextBox 5">
            <a:extLst>
              <a:ext uri="{FF2B5EF4-FFF2-40B4-BE49-F238E27FC236}">
                <a16:creationId xmlns:a16="http://schemas.microsoft.com/office/drawing/2014/main" id="{0B890A55-6174-3F43-AA6B-40C16CAF7BF7}"/>
              </a:ext>
            </a:extLst>
          </p:cNvPr>
          <p:cNvSpPr txBox="1"/>
          <p:nvPr/>
        </p:nvSpPr>
        <p:spPr>
          <a:xfrm>
            <a:off x="1640647" y="37539619"/>
            <a:ext cx="12494453" cy="4621137"/>
          </a:xfrm>
          <a:prstGeom prst="rect">
            <a:avLst/>
          </a:prstGeom>
          <a:noFill/>
          <a:ln>
            <a:noFill/>
          </a:ln>
        </p:spPr>
        <p:txBody>
          <a:bodyPr wrap="square" rtlCol="0">
            <a:spAutoFit/>
          </a:bodyPr>
          <a:lstStyle/>
          <a:p>
            <a:r>
              <a:rPr lang="en-US" sz="3200" baseline="30000" dirty="0">
                <a:solidFill>
                  <a:srgbClr val="186378"/>
                </a:solidFill>
              </a:rPr>
              <a:t>1</a:t>
            </a:r>
            <a:r>
              <a:rPr lang="en-US" sz="2943" dirty="0">
                <a:solidFill>
                  <a:srgbClr val="186378"/>
                </a:solidFill>
              </a:rPr>
              <a:t>Lucy </a:t>
            </a:r>
            <a:r>
              <a:rPr lang="en-US" sz="2943" dirty="0" err="1">
                <a:solidFill>
                  <a:srgbClr val="186378"/>
                </a:solidFill>
              </a:rPr>
              <a:t>Brillant</a:t>
            </a:r>
            <a:endParaRPr lang="en-US" sz="2943" dirty="0">
              <a:solidFill>
                <a:srgbClr val="186378"/>
              </a:solidFill>
            </a:endParaRPr>
          </a:p>
          <a:p>
            <a:r>
              <a:rPr lang="en-US" sz="2943" dirty="0" err="1">
                <a:solidFill>
                  <a:srgbClr val="186378"/>
                </a:solidFill>
              </a:rPr>
              <a:t>Laboratoire</a:t>
            </a:r>
            <a:r>
              <a:rPr lang="en-US" sz="2943" dirty="0">
                <a:solidFill>
                  <a:srgbClr val="186378"/>
                </a:solidFill>
              </a:rPr>
              <a:t> </a:t>
            </a:r>
            <a:r>
              <a:rPr lang="en-US" sz="2943" dirty="0" err="1">
                <a:solidFill>
                  <a:srgbClr val="186378"/>
                </a:solidFill>
              </a:rPr>
              <a:t>d’Économie</a:t>
            </a:r>
            <a:r>
              <a:rPr lang="en-US" sz="2943" dirty="0">
                <a:solidFill>
                  <a:srgbClr val="186378"/>
                </a:solidFill>
              </a:rPr>
              <a:t> de Dijon</a:t>
            </a:r>
          </a:p>
          <a:p>
            <a:r>
              <a:rPr lang="en-US" sz="2943" dirty="0">
                <a:solidFill>
                  <a:srgbClr val="186378"/>
                </a:solidFill>
              </a:rPr>
              <a:t>Email: </a:t>
            </a:r>
            <a:r>
              <a:rPr lang="en-US" sz="2943" dirty="0" err="1">
                <a:solidFill>
                  <a:srgbClr val="186378"/>
                </a:solidFill>
              </a:rPr>
              <a:t>lucy.brilliant@u-Bourgogne.fr</a:t>
            </a:r>
            <a:endParaRPr lang="en-US" sz="2943" dirty="0">
              <a:solidFill>
                <a:srgbClr val="186378"/>
              </a:solidFill>
            </a:endParaRPr>
          </a:p>
          <a:p>
            <a:r>
              <a:rPr lang="en-US" sz="2943" dirty="0">
                <a:solidFill>
                  <a:srgbClr val="186378"/>
                </a:solidFill>
              </a:rPr>
              <a:t>Website: ledi.u-bourgogne.fr</a:t>
            </a:r>
          </a:p>
          <a:p>
            <a:endParaRPr lang="en-US" sz="2943" dirty="0">
              <a:solidFill>
                <a:srgbClr val="186378"/>
              </a:solidFill>
            </a:endParaRPr>
          </a:p>
          <a:p>
            <a:pPr algn="just"/>
            <a:r>
              <a:rPr lang="en-US" sz="2943" dirty="0">
                <a:solidFill>
                  <a:srgbClr val="186378"/>
                </a:solidFill>
              </a:rPr>
              <a:t>Lucy </a:t>
            </a:r>
            <a:r>
              <a:rPr lang="en-US" sz="2943" dirty="0" err="1">
                <a:solidFill>
                  <a:srgbClr val="186378"/>
                </a:solidFill>
              </a:rPr>
              <a:t>Brillant</a:t>
            </a:r>
            <a:r>
              <a:rPr lang="en-US" sz="2943" dirty="0">
                <a:solidFill>
                  <a:srgbClr val="186378"/>
                </a:solidFill>
              </a:rPr>
              <a:t> gratefully acknowledges financial support</a:t>
            </a:r>
          </a:p>
          <a:p>
            <a:pPr algn="just"/>
            <a:r>
              <a:rPr lang="en-US" sz="2943" dirty="0">
                <a:solidFill>
                  <a:srgbClr val="186378"/>
                </a:solidFill>
              </a:rPr>
              <a:t>from the research center PHARE, University Paris1 Pantheon-Sorbonne.</a:t>
            </a:r>
          </a:p>
          <a:p>
            <a:pPr algn="just"/>
            <a:r>
              <a:rPr lang="en-US" sz="2943" dirty="0">
                <a:solidFill>
                  <a:srgbClr val="186378"/>
                </a:solidFill>
              </a:rPr>
              <a:t>This paper received a Price from the History of Economics Society, (Lansing, United States) in 2015. </a:t>
            </a:r>
            <a:endParaRPr lang="en-US" sz="2943" dirty="0">
              <a:solidFill>
                <a:srgbClr val="186378"/>
              </a:solidFill>
              <a:highlight>
                <a:srgbClr val="00FF00"/>
              </a:highlight>
            </a:endParaRPr>
          </a:p>
          <a:p>
            <a:endParaRPr lang="en-US" sz="2943" dirty="0">
              <a:solidFill>
                <a:srgbClr val="186378"/>
              </a:solidFill>
            </a:endParaRPr>
          </a:p>
        </p:txBody>
      </p:sp>
      <p:sp>
        <p:nvSpPr>
          <p:cNvPr id="36" name="Text Box 123">
            <a:extLst>
              <a:ext uri="{FF2B5EF4-FFF2-40B4-BE49-F238E27FC236}">
                <a16:creationId xmlns:a16="http://schemas.microsoft.com/office/drawing/2014/main" id="{130F5A1C-85BB-DA4E-80C6-A041A03037C2}"/>
              </a:ext>
            </a:extLst>
          </p:cNvPr>
          <p:cNvSpPr txBox="1">
            <a:spLocks noChangeArrowheads="1"/>
          </p:cNvSpPr>
          <p:nvPr/>
        </p:nvSpPr>
        <p:spPr bwMode="auto">
          <a:xfrm>
            <a:off x="5045869" y="4161830"/>
            <a:ext cx="20183475" cy="210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168196" rIns="168196" bIns="16819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15" dirty="0">
                <a:solidFill>
                  <a:srgbClr val="186378"/>
                </a:solidFill>
                <a:latin typeface="+mn-lt"/>
              </a:rPr>
              <a:t>Author: Lucy Brillant</a:t>
            </a:r>
            <a:r>
              <a:rPr lang="en-US" sz="4415" baseline="30000" dirty="0">
                <a:solidFill>
                  <a:srgbClr val="186378"/>
                </a:solidFill>
                <a:latin typeface="+mn-lt"/>
              </a:rPr>
              <a:t>1</a:t>
            </a:r>
            <a:endParaRPr lang="en-US" sz="4415" dirty="0">
              <a:solidFill>
                <a:srgbClr val="186378"/>
              </a:solidFill>
              <a:latin typeface="+mn-lt"/>
            </a:endParaRPr>
          </a:p>
        </p:txBody>
      </p:sp>
      <p:pic>
        <p:nvPicPr>
          <p:cNvPr id="26" name="Image 25">
            <a:extLst>
              <a:ext uri="{FF2B5EF4-FFF2-40B4-BE49-F238E27FC236}">
                <a16:creationId xmlns:a16="http://schemas.microsoft.com/office/drawing/2014/main" id="{2F13D0F6-9048-0C47-A0AF-870F7371D7DF}"/>
              </a:ext>
            </a:extLst>
          </p:cNvPr>
          <p:cNvPicPr>
            <a:picLocks noChangeAspect="1"/>
          </p:cNvPicPr>
          <p:nvPr/>
        </p:nvPicPr>
        <p:blipFill>
          <a:blip r:embed="rId6"/>
          <a:stretch>
            <a:fillRect/>
          </a:stretch>
        </p:blipFill>
        <p:spPr>
          <a:xfrm>
            <a:off x="2631183" y="24955498"/>
            <a:ext cx="2184400" cy="2971800"/>
          </a:xfrm>
          <a:prstGeom prst="rect">
            <a:avLst/>
          </a:prstGeom>
        </p:spPr>
      </p:pic>
      <p:pic>
        <p:nvPicPr>
          <p:cNvPr id="37" name="Image 36">
            <a:extLst>
              <a:ext uri="{FF2B5EF4-FFF2-40B4-BE49-F238E27FC236}">
                <a16:creationId xmlns:a16="http://schemas.microsoft.com/office/drawing/2014/main" id="{BBAA16C8-7F00-0347-9EFA-61504228FD12}"/>
              </a:ext>
            </a:extLst>
          </p:cNvPr>
          <p:cNvPicPr>
            <a:picLocks noChangeAspect="1"/>
          </p:cNvPicPr>
          <p:nvPr/>
        </p:nvPicPr>
        <p:blipFill>
          <a:blip r:embed="rId7"/>
          <a:stretch>
            <a:fillRect/>
          </a:stretch>
        </p:blipFill>
        <p:spPr>
          <a:xfrm>
            <a:off x="11284865" y="24987519"/>
            <a:ext cx="1878989" cy="2758194"/>
          </a:xfrm>
          <a:prstGeom prst="rect">
            <a:avLst/>
          </a:prstGeom>
        </p:spPr>
      </p:pic>
      <p:sp>
        <p:nvSpPr>
          <p:cNvPr id="38" name="Text Box 181">
            <a:extLst>
              <a:ext uri="{FF2B5EF4-FFF2-40B4-BE49-F238E27FC236}">
                <a16:creationId xmlns:a16="http://schemas.microsoft.com/office/drawing/2014/main" id="{926A44B9-9E0F-E646-8DD0-73BAA3F6E68B}"/>
              </a:ext>
            </a:extLst>
          </p:cNvPr>
          <p:cNvSpPr txBox="1">
            <a:spLocks noChangeArrowheads="1"/>
          </p:cNvSpPr>
          <p:nvPr/>
        </p:nvSpPr>
        <p:spPr bwMode="auto">
          <a:xfrm>
            <a:off x="10798327" y="28669506"/>
            <a:ext cx="2852064" cy="65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839" b="1" dirty="0">
                <a:latin typeface="Calibri" pitchFamily="34" charset="0"/>
              </a:rPr>
              <a:t>Figure 3.</a:t>
            </a:r>
            <a:r>
              <a:rPr lang="en-US" sz="1839" dirty="0">
                <a:latin typeface="Calibri" pitchFamily="34" charset="0"/>
              </a:rPr>
              <a:t> John Richard Hicks</a:t>
            </a:r>
          </a:p>
          <a:p>
            <a:pPr algn="ctr" eaLnBrk="1" hangingPunct="1"/>
            <a:r>
              <a:rPr lang="en-US" sz="1839" dirty="0">
                <a:latin typeface="Calibri" pitchFamily="34" charset="0"/>
              </a:rPr>
              <a:t>(1904-1989)</a:t>
            </a:r>
          </a:p>
        </p:txBody>
      </p:sp>
      <p:pic>
        <p:nvPicPr>
          <p:cNvPr id="27" name="Image 26">
            <a:extLst>
              <a:ext uri="{FF2B5EF4-FFF2-40B4-BE49-F238E27FC236}">
                <a16:creationId xmlns:a16="http://schemas.microsoft.com/office/drawing/2014/main" id="{AD08A9B6-289D-6D48-9A12-1590F1DCDFAE}"/>
              </a:ext>
            </a:extLst>
          </p:cNvPr>
          <p:cNvPicPr>
            <a:picLocks noChangeAspect="1"/>
          </p:cNvPicPr>
          <p:nvPr/>
        </p:nvPicPr>
        <p:blipFill>
          <a:blip r:embed="rId8"/>
          <a:stretch>
            <a:fillRect/>
          </a:stretch>
        </p:blipFill>
        <p:spPr>
          <a:xfrm>
            <a:off x="6980618" y="24963266"/>
            <a:ext cx="2082800" cy="2806700"/>
          </a:xfrm>
          <a:prstGeom prst="rect">
            <a:avLst/>
          </a:prstGeom>
        </p:spPr>
      </p:pic>
      <p:sp>
        <p:nvSpPr>
          <p:cNvPr id="40" name="Text Box 181">
            <a:extLst>
              <a:ext uri="{FF2B5EF4-FFF2-40B4-BE49-F238E27FC236}">
                <a16:creationId xmlns:a16="http://schemas.microsoft.com/office/drawing/2014/main" id="{C5BE5520-A3D7-B24F-972B-786DD7BA2C64}"/>
              </a:ext>
            </a:extLst>
          </p:cNvPr>
          <p:cNvSpPr txBox="1">
            <a:spLocks noChangeArrowheads="1"/>
          </p:cNvSpPr>
          <p:nvPr/>
        </p:nvSpPr>
        <p:spPr bwMode="auto">
          <a:xfrm>
            <a:off x="6585151" y="28670958"/>
            <a:ext cx="3228769" cy="65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839" b="1" dirty="0">
                <a:latin typeface="Calibri" pitchFamily="34" charset="0"/>
              </a:rPr>
              <a:t>Figure 2.</a:t>
            </a:r>
            <a:r>
              <a:rPr lang="en-US" sz="1839" dirty="0">
                <a:latin typeface="Calibri" pitchFamily="34" charset="0"/>
              </a:rPr>
              <a:t> Ralph George </a:t>
            </a:r>
            <a:r>
              <a:rPr lang="en-US" sz="1839" dirty="0" err="1">
                <a:latin typeface="Calibri" pitchFamily="34" charset="0"/>
              </a:rPr>
              <a:t>Hawtrey</a:t>
            </a:r>
            <a:endParaRPr lang="en-US" sz="1839" dirty="0">
              <a:latin typeface="Calibri" pitchFamily="34" charset="0"/>
            </a:endParaRPr>
          </a:p>
          <a:p>
            <a:pPr algn="ctr" eaLnBrk="1" hangingPunct="1"/>
            <a:r>
              <a:rPr lang="en-US" sz="1839" dirty="0">
                <a:latin typeface="Calibri" pitchFamily="34" charset="0"/>
              </a:rPr>
              <a:t>(1879-1975)</a:t>
            </a:r>
          </a:p>
        </p:txBody>
      </p:sp>
    </p:spTree>
    <p:extLst>
      <p:ext uri="{BB962C8B-B14F-4D97-AF65-F5344CB8AC3E}">
        <p14:creationId xmlns:p14="http://schemas.microsoft.com/office/powerpoint/2010/main" val="3976996347"/>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9302</TotalTime>
  <Words>1346</Words>
  <Application>Microsoft Office PowerPoint</Application>
  <PresentationFormat>Personnalisé</PresentationFormat>
  <Paragraphs>41</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 Houston</dc:creator>
  <cp:lastModifiedBy>Rachelle Petit</cp:lastModifiedBy>
  <cp:revision>38</cp:revision>
  <dcterms:created xsi:type="dcterms:W3CDTF">2016-06-27T20:00:38Z</dcterms:created>
  <dcterms:modified xsi:type="dcterms:W3CDTF">2023-01-24T07:59:54Z</dcterms:modified>
</cp:coreProperties>
</file>