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6378"/>
    <a:srgbClr val="5AC8DF"/>
    <a:srgbClr val="324E4F"/>
    <a:srgbClr val="57CA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854" autoAdjust="0"/>
    <p:restoredTop sz="95930" autoAdjust="0"/>
  </p:normalViewPr>
  <p:slideViewPr>
    <p:cSldViewPr snapToGrid="0">
      <p:cViewPr>
        <p:scale>
          <a:sx n="100" d="100"/>
          <a:sy n="100" d="100"/>
        </p:scale>
        <p:origin x="72"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458837-C907-4151-93F5-98219103FEDB}" type="datetimeFigureOut">
              <a:rPr lang="fr-FR" smtClean="0"/>
              <a:t>24/01/2023</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F90ECE-068B-4697-A123-33934D3D00E3}" type="slidenum">
              <a:rPr lang="fr-FR" smtClean="0"/>
              <a:t>‹N°›</a:t>
            </a:fld>
            <a:endParaRPr lang="fr-FR"/>
          </a:p>
        </p:txBody>
      </p:sp>
    </p:spTree>
    <p:extLst>
      <p:ext uri="{BB962C8B-B14F-4D97-AF65-F5344CB8AC3E}">
        <p14:creationId xmlns:p14="http://schemas.microsoft.com/office/powerpoint/2010/main" val="1089937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F90ECE-068B-4697-A123-33934D3D00E3}" type="slidenum">
              <a:rPr lang="fr-FR" smtClean="0"/>
              <a:t>1</a:t>
            </a:fld>
            <a:endParaRPr lang="fr-FR"/>
          </a:p>
        </p:txBody>
      </p:sp>
    </p:spTree>
    <p:extLst>
      <p:ext uri="{BB962C8B-B14F-4D97-AF65-F5344CB8AC3E}">
        <p14:creationId xmlns:p14="http://schemas.microsoft.com/office/powerpoint/2010/main" val="134126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fr-FR"/>
              <a:t>Modifiez le style du titre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86930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1199546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214190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3139467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fr-FR"/>
              <a:t>Modifiez le style du titre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93960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B5FB9E8-2D8A-4B3C-A711-7A68E5DC2B21}"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1475550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fr-FR"/>
              <a:t>Modifiez le style du titre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a:t>Modifier les styles du texte du masque</a:t>
            </a:r>
          </a:p>
        </p:txBody>
      </p:sp>
      <p:sp>
        <p:nvSpPr>
          <p:cNvPr id="4" name="Content Placeholder 3"/>
          <p:cNvSpPr>
            <a:spLocks noGrp="1"/>
          </p:cNvSpPr>
          <p:nvPr>
            <p:ph sz="half" idx="2"/>
          </p:nvPr>
        </p:nvSpPr>
        <p:spPr>
          <a:xfrm>
            <a:off x="2085368" y="15635264"/>
            <a:ext cx="12807832" cy="2299711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a:t>Modifier les styles du texte du masque</a:t>
            </a:r>
          </a:p>
        </p:txBody>
      </p:sp>
      <p:sp>
        <p:nvSpPr>
          <p:cNvPr id="6" name="Content Placeholder 5"/>
          <p:cNvSpPr>
            <a:spLocks noGrp="1"/>
          </p:cNvSpPr>
          <p:nvPr>
            <p:ph sz="quarter" idx="4"/>
          </p:nvPr>
        </p:nvSpPr>
        <p:spPr>
          <a:xfrm>
            <a:off x="15326828" y="15635264"/>
            <a:ext cx="12870909" cy="2299711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B5FB9E8-2D8A-4B3C-A711-7A68E5DC2B21}" type="datetimeFigureOut">
              <a:rPr lang="en-US" smtClean="0"/>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3656844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B5FB9E8-2D8A-4B3C-A711-7A68E5DC2B21}" type="datetimeFigureOut">
              <a:rPr lang="en-US" smtClean="0"/>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84932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FB9E8-2D8A-4B3C-A711-7A68E5DC2B21}" type="datetimeFigureOut">
              <a:rPr lang="en-US" smtClean="0"/>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3471648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r-FR"/>
              <a:t>Modifiez le style du titre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a:t>Modifier les styles du texte du masque</a:t>
            </a:r>
          </a:p>
        </p:txBody>
      </p:sp>
      <p:sp>
        <p:nvSpPr>
          <p:cNvPr id="5" name="Date Placeholder 4"/>
          <p:cNvSpPr>
            <a:spLocks noGrp="1"/>
          </p:cNvSpPr>
          <p:nvPr>
            <p:ph type="dt" sz="half" idx="10"/>
          </p:nvPr>
        </p:nvSpPr>
        <p:spPr/>
        <p:txBody>
          <a:bodyPr/>
          <a:lstStyle/>
          <a:p>
            <a:fld id="{BB5FB9E8-2D8A-4B3C-A711-7A68E5DC2B21}"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1616991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r-FR"/>
              <a:t>Modifiez le style du titre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fr-FR"/>
              <a:t>Cliquez sur l'icône pour ajouter une image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a:t>Modifier les styles du texte du masque</a:t>
            </a:r>
          </a:p>
        </p:txBody>
      </p:sp>
      <p:sp>
        <p:nvSpPr>
          <p:cNvPr id="5" name="Date Placeholder 4"/>
          <p:cNvSpPr>
            <a:spLocks noGrp="1"/>
          </p:cNvSpPr>
          <p:nvPr>
            <p:ph type="dt" sz="half" idx="10"/>
          </p:nvPr>
        </p:nvSpPr>
        <p:spPr/>
        <p:txBody>
          <a:bodyPr/>
          <a:lstStyle/>
          <a:p>
            <a:fld id="{BB5FB9E8-2D8A-4B3C-A711-7A68E5DC2B21}"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3054032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BB5FB9E8-2D8A-4B3C-A711-7A68E5DC2B21}" type="datetimeFigureOut">
              <a:rPr lang="en-US" smtClean="0"/>
              <a:t>1/24/2023</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0427F8FA-39D1-45A7-ACBB-FC5D54E4DBBE}" type="slidenum">
              <a:rPr lang="en-US" smtClean="0"/>
              <a:t>‹N°›</a:t>
            </a:fld>
            <a:endParaRPr lang="en-US"/>
          </a:p>
        </p:txBody>
      </p:sp>
    </p:spTree>
    <p:extLst>
      <p:ext uri="{BB962C8B-B14F-4D97-AF65-F5344CB8AC3E}">
        <p14:creationId xmlns:p14="http://schemas.microsoft.com/office/powerpoint/2010/main" val="31308075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Imag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8172" y="929525"/>
            <a:ext cx="7534822" cy="3771397"/>
          </a:xfrm>
          <a:prstGeom prst="rect">
            <a:avLst/>
          </a:prstGeom>
        </p:spPr>
      </p:pic>
      <p:sp>
        <p:nvSpPr>
          <p:cNvPr id="4" name="Text Box 122"/>
          <p:cNvSpPr txBox="1">
            <a:spLocks noChangeArrowheads="1"/>
          </p:cNvSpPr>
          <p:nvPr/>
        </p:nvSpPr>
        <p:spPr bwMode="auto">
          <a:xfrm>
            <a:off x="5045869" y="445961"/>
            <a:ext cx="20183475" cy="473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8196" tIns="420489" rIns="168196" bIns="420489"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358" b="1" dirty="0">
                <a:solidFill>
                  <a:srgbClr val="186378"/>
                </a:solidFill>
                <a:latin typeface="+mn-lt"/>
              </a:rPr>
              <a:t>A Reconsideration of the role of forward-market arbitrage in Keynes’s and Hicks’s theories of the term structure of interest rates</a:t>
            </a:r>
          </a:p>
          <a:p>
            <a:pPr algn="ctr" eaLnBrk="1" hangingPunct="1"/>
            <a:r>
              <a:rPr lang="en-US" sz="3200" b="1" dirty="0">
                <a:solidFill>
                  <a:srgbClr val="186378"/>
                </a:solidFill>
                <a:latin typeface="+mn-lt"/>
              </a:rPr>
              <a:t>The European Journal of the History of Economic Thought (EJHET), Volume 21, Issue 6, December 2014, pp1085-1101</a:t>
            </a:r>
          </a:p>
        </p:txBody>
      </p:sp>
      <p:sp>
        <p:nvSpPr>
          <p:cNvPr id="5" name="Text Box 123"/>
          <p:cNvSpPr txBox="1">
            <a:spLocks noChangeArrowheads="1"/>
          </p:cNvSpPr>
          <p:nvPr/>
        </p:nvSpPr>
        <p:spPr bwMode="auto">
          <a:xfrm>
            <a:off x="5045869" y="4342488"/>
            <a:ext cx="20183475" cy="2102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8196" tIns="168196" rIns="168196" bIns="168196"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415" dirty="0">
                <a:solidFill>
                  <a:srgbClr val="186378"/>
                </a:solidFill>
                <a:latin typeface="+mn-lt"/>
              </a:rPr>
              <a:t>Author: Lucy Brillant</a:t>
            </a:r>
            <a:r>
              <a:rPr lang="en-US" sz="4415" baseline="30000" dirty="0">
                <a:solidFill>
                  <a:srgbClr val="186378"/>
                </a:solidFill>
                <a:latin typeface="+mn-lt"/>
              </a:rPr>
              <a:t>1</a:t>
            </a:r>
            <a:endParaRPr lang="en-US" sz="4415" dirty="0">
              <a:solidFill>
                <a:srgbClr val="186378"/>
              </a:solidFill>
              <a:latin typeface="+mn-lt"/>
            </a:endParaRPr>
          </a:p>
        </p:txBody>
      </p:sp>
      <p:sp>
        <p:nvSpPr>
          <p:cNvPr id="6" name="TextBox 5"/>
          <p:cNvSpPr txBox="1"/>
          <p:nvPr/>
        </p:nvSpPr>
        <p:spPr>
          <a:xfrm>
            <a:off x="1640647" y="37539619"/>
            <a:ext cx="13076469" cy="4621137"/>
          </a:xfrm>
          <a:prstGeom prst="rect">
            <a:avLst/>
          </a:prstGeom>
          <a:noFill/>
          <a:ln>
            <a:noFill/>
          </a:ln>
        </p:spPr>
        <p:txBody>
          <a:bodyPr wrap="square" rtlCol="0">
            <a:spAutoFit/>
          </a:bodyPr>
          <a:lstStyle/>
          <a:p>
            <a:r>
              <a:rPr lang="en-US" sz="3200" baseline="30000" dirty="0">
                <a:solidFill>
                  <a:srgbClr val="186378"/>
                </a:solidFill>
              </a:rPr>
              <a:t>1</a:t>
            </a:r>
            <a:r>
              <a:rPr lang="en-US" sz="2943" dirty="0">
                <a:solidFill>
                  <a:srgbClr val="186378"/>
                </a:solidFill>
              </a:rPr>
              <a:t>Lucy </a:t>
            </a:r>
            <a:r>
              <a:rPr lang="en-US" sz="2943" dirty="0" err="1">
                <a:solidFill>
                  <a:srgbClr val="186378"/>
                </a:solidFill>
              </a:rPr>
              <a:t>Brillant</a:t>
            </a:r>
            <a:endParaRPr lang="en-US" sz="2943" dirty="0">
              <a:solidFill>
                <a:srgbClr val="186378"/>
              </a:solidFill>
            </a:endParaRPr>
          </a:p>
          <a:p>
            <a:r>
              <a:rPr lang="en-US" sz="2943" dirty="0" err="1">
                <a:solidFill>
                  <a:srgbClr val="186378"/>
                </a:solidFill>
              </a:rPr>
              <a:t>Laboratoire</a:t>
            </a:r>
            <a:r>
              <a:rPr lang="en-US" sz="2943" dirty="0">
                <a:solidFill>
                  <a:srgbClr val="186378"/>
                </a:solidFill>
              </a:rPr>
              <a:t> </a:t>
            </a:r>
            <a:r>
              <a:rPr lang="en-US" sz="2943" dirty="0" err="1">
                <a:solidFill>
                  <a:srgbClr val="186378"/>
                </a:solidFill>
              </a:rPr>
              <a:t>d’Économie</a:t>
            </a:r>
            <a:r>
              <a:rPr lang="en-US" sz="2943" dirty="0">
                <a:solidFill>
                  <a:srgbClr val="186378"/>
                </a:solidFill>
              </a:rPr>
              <a:t> de Dijon</a:t>
            </a:r>
          </a:p>
          <a:p>
            <a:r>
              <a:rPr lang="en-US" sz="2943" dirty="0">
                <a:solidFill>
                  <a:srgbClr val="186378"/>
                </a:solidFill>
              </a:rPr>
              <a:t>Email: </a:t>
            </a:r>
            <a:r>
              <a:rPr lang="en-US" sz="2943" dirty="0" err="1">
                <a:solidFill>
                  <a:srgbClr val="186378"/>
                </a:solidFill>
              </a:rPr>
              <a:t>lucy.brilliant@u-Bourgogne.fr</a:t>
            </a:r>
            <a:endParaRPr lang="en-US" sz="2943" dirty="0">
              <a:solidFill>
                <a:srgbClr val="186378"/>
              </a:solidFill>
            </a:endParaRPr>
          </a:p>
          <a:p>
            <a:r>
              <a:rPr lang="en-US" sz="2943" dirty="0">
                <a:solidFill>
                  <a:srgbClr val="186378"/>
                </a:solidFill>
              </a:rPr>
              <a:t>Website: ledi.u-bourgogne.fr</a:t>
            </a:r>
          </a:p>
          <a:p>
            <a:endParaRPr lang="en-US" sz="2943" dirty="0">
              <a:solidFill>
                <a:srgbClr val="186378"/>
              </a:solidFill>
            </a:endParaRPr>
          </a:p>
          <a:p>
            <a:r>
              <a:rPr lang="en-US" sz="2943" dirty="0">
                <a:solidFill>
                  <a:srgbClr val="186378"/>
                </a:solidFill>
              </a:rPr>
              <a:t>Lucy </a:t>
            </a:r>
            <a:r>
              <a:rPr lang="en-US" sz="2943" dirty="0" err="1">
                <a:solidFill>
                  <a:srgbClr val="186378"/>
                </a:solidFill>
              </a:rPr>
              <a:t>Brillant</a:t>
            </a:r>
            <a:r>
              <a:rPr lang="en-US" sz="2943" dirty="0">
                <a:solidFill>
                  <a:srgbClr val="186378"/>
                </a:solidFill>
              </a:rPr>
              <a:t> gratefully acknowledges financial support</a:t>
            </a:r>
          </a:p>
          <a:p>
            <a:r>
              <a:rPr lang="en-US" sz="2943" dirty="0">
                <a:solidFill>
                  <a:srgbClr val="186378"/>
                </a:solidFill>
              </a:rPr>
              <a:t>from the research center PHARE, University Paris1 Pantheon-Sorbonne,</a:t>
            </a:r>
          </a:p>
          <a:p>
            <a:r>
              <a:rPr lang="en-US" sz="2943" dirty="0">
                <a:solidFill>
                  <a:srgbClr val="186378"/>
                </a:solidFill>
              </a:rPr>
              <a:t>from the Gilles Dostaler Award 2016, European Society for the History of Economic Thought (ESHET),</a:t>
            </a:r>
          </a:p>
          <a:p>
            <a:r>
              <a:rPr lang="en-US" sz="2943" dirty="0">
                <a:solidFill>
                  <a:srgbClr val="186378"/>
                </a:solidFill>
              </a:rPr>
              <a:t>and from the Institute for New Economic Thinking (INET) 2013</a:t>
            </a:r>
          </a:p>
        </p:txBody>
      </p:sp>
      <p:sp>
        <p:nvSpPr>
          <p:cNvPr id="7" name="TextBox 6"/>
          <p:cNvSpPr txBox="1"/>
          <p:nvPr/>
        </p:nvSpPr>
        <p:spPr>
          <a:xfrm>
            <a:off x="1652460" y="36603866"/>
            <a:ext cx="2565580" cy="941476"/>
          </a:xfrm>
          <a:prstGeom prst="rect">
            <a:avLst/>
          </a:prstGeom>
          <a:noFill/>
          <a:ln>
            <a:noFill/>
          </a:ln>
        </p:spPr>
        <p:txBody>
          <a:bodyPr wrap="square" rtlCol="0">
            <a:spAutoFit/>
          </a:bodyPr>
          <a:lstStyle/>
          <a:p>
            <a:r>
              <a:rPr lang="en-US" sz="5518" b="1" dirty="0">
                <a:solidFill>
                  <a:srgbClr val="186378"/>
                </a:solidFill>
              </a:rPr>
              <a:t>Contact</a:t>
            </a:r>
          </a:p>
        </p:txBody>
      </p:sp>
      <p:sp>
        <p:nvSpPr>
          <p:cNvPr id="9" name="TextBox 8"/>
          <p:cNvSpPr txBox="1"/>
          <p:nvPr/>
        </p:nvSpPr>
        <p:spPr>
          <a:xfrm>
            <a:off x="15137606" y="29213749"/>
            <a:ext cx="14717118" cy="9713108"/>
          </a:xfrm>
          <a:prstGeom prst="rect">
            <a:avLst/>
          </a:prstGeom>
          <a:noFill/>
          <a:ln>
            <a:noFill/>
          </a:ln>
        </p:spPr>
        <p:txBody>
          <a:bodyPr wrap="square" rtlCol="0">
            <a:spAutoFit/>
          </a:bodyPr>
          <a:lstStyle/>
          <a:p>
            <a:pPr algn="just"/>
            <a:r>
              <a:rPr lang="en-US" sz="5518" b="1" dirty="0">
                <a:solidFill>
                  <a:srgbClr val="186378"/>
                </a:solidFill>
              </a:rPr>
              <a:t>References</a:t>
            </a:r>
          </a:p>
          <a:p>
            <a:pPr algn="just"/>
            <a:r>
              <a:rPr lang="en-US" sz="3000" dirty="0"/>
              <a:t>1. Greenwood, Robin and Dimitri </a:t>
            </a:r>
            <a:r>
              <a:rPr lang="en-US" sz="3000" dirty="0" err="1"/>
              <a:t>Vayanos</a:t>
            </a:r>
            <a:r>
              <a:rPr lang="en-US" sz="3000" dirty="0"/>
              <a:t>, 2010. Price pressure in the government bond </a:t>
            </a:r>
          </a:p>
          <a:p>
            <a:pPr algn="just"/>
            <a:r>
              <a:rPr lang="en-US" sz="3000" dirty="0"/>
              <a:t>market. </a:t>
            </a:r>
            <a:r>
              <a:rPr lang="en-US" sz="3000" i="1" dirty="0"/>
              <a:t>American Economic Review</a:t>
            </a:r>
            <a:r>
              <a:rPr lang="en-US" sz="3000" dirty="0"/>
              <a:t>, 100, 585-90.</a:t>
            </a:r>
          </a:p>
          <a:p>
            <a:pPr algn="just"/>
            <a:r>
              <a:rPr lang="en-US" sz="3000" dirty="0"/>
              <a:t>2. Hicks, John R., 1939a. </a:t>
            </a:r>
            <a:r>
              <a:rPr lang="en-US" sz="3000" i="1" dirty="0"/>
              <a:t>Value and Capital. An Inquiry into Some Fundamental Principles of Economic Theory. </a:t>
            </a:r>
            <a:r>
              <a:rPr lang="en-US" sz="3000" dirty="0"/>
              <a:t>Second Edition (1946) reprinted in 1965. Oxford: Clarendon Press. </a:t>
            </a:r>
          </a:p>
          <a:p>
            <a:pPr algn="just"/>
            <a:r>
              <a:rPr lang="en-US" sz="3000" dirty="0"/>
              <a:t>3. Keynes, John Maynard, 1930. </a:t>
            </a:r>
            <a:r>
              <a:rPr lang="en-US" sz="3000" i="1" dirty="0"/>
              <a:t>A Treatise on Money. </a:t>
            </a:r>
            <a:r>
              <a:rPr lang="en-US" sz="3000" dirty="0"/>
              <a:t>Volume 2. (First edition) London: </a:t>
            </a:r>
          </a:p>
          <a:p>
            <a:pPr algn="just"/>
            <a:r>
              <a:rPr lang="en-US" sz="3000" dirty="0"/>
              <a:t>Macmillan.</a:t>
            </a:r>
          </a:p>
          <a:p>
            <a:pPr algn="just"/>
            <a:r>
              <a:rPr lang="en-US" sz="3000" dirty="0"/>
              <a:t>4. Keynes, John Maynard, 1936. </a:t>
            </a:r>
            <a:r>
              <a:rPr lang="en-US" sz="3000" i="1" dirty="0"/>
              <a:t>The General Theory of Employment, Interest and Money</a:t>
            </a:r>
            <a:r>
              <a:rPr lang="en-US" sz="3000" dirty="0"/>
              <a:t>. London: Macmillan (Edited in 1949).</a:t>
            </a:r>
          </a:p>
          <a:p>
            <a:pPr algn="just"/>
            <a:r>
              <a:rPr lang="en-US" sz="3000" dirty="0"/>
              <a:t>5. </a:t>
            </a:r>
            <a:r>
              <a:rPr lang="en-US" sz="3000" dirty="0" err="1"/>
              <a:t>Masera</a:t>
            </a:r>
            <a:r>
              <a:rPr lang="en-US" sz="3000" dirty="0"/>
              <a:t>, Rainer, 1972. </a:t>
            </a:r>
            <a:r>
              <a:rPr lang="en-US" sz="3000" i="1" dirty="0"/>
              <a:t>The Term Structure of Interest Rates. An Expectations Model Tested on Post-War Italian Data.</a:t>
            </a:r>
            <a:r>
              <a:rPr lang="en-US" sz="3000" dirty="0"/>
              <a:t> Oxford: Clarendon Press.</a:t>
            </a:r>
          </a:p>
          <a:p>
            <a:pPr algn="just"/>
            <a:r>
              <a:rPr lang="en-US" sz="3000" dirty="0"/>
              <a:t>6. Meiselman, David, 1962. </a:t>
            </a:r>
            <a:r>
              <a:rPr lang="en-US" sz="3000" i="1" dirty="0"/>
              <a:t>The Term Structure of Interest Rates</a:t>
            </a:r>
            <a:r>
              <a:rPr lang="en-US" sz="3000" dirty="0"/>
              <a:t>. Englewood Cliffs: Prentice </a:t>
            </a:r>
          </a:p>
          <a:p>
            <a:pPr algn="just"/>
            <a:r>
              <a:rPr lang="en-US" sz="3000" dirty="0"/>
              <a:t>Hall.</a:t>
            </a:r>
          </a:p>
          <a:p>
            <a:pPr algn="just"/>
            <a:r>
              <a:rPr lang="en-US" sz="3000" dirty="0"/>
              <a:t>7. Modigliani, Franco and Richard </a:t>
            </a:r>
            <a:r>
              <a:rPr lang="en-US" sz="3000" dirty="0" err="1"/>
              <a:t>Sutch</a:t>
            </a:r>
            <a:r>
              <a:rPr lang="en-US" sz="3000" dirty="0"/>
              <a:t>, 1966. Innovations in interest rate policy. </a:t>
            </a:r>
            <a:r>
              <a:rPr lang="en-US" sz="3000" i="1" dirty="0"/>
              <a:t>The </a:t>
            </a:r>
          </a:p>
          <a:p>
            <a:pPr algn="just"/>
            <a:r>
              <a:rPr lang="en-US" sz="3000" i="1" dirty="0"/>
              <a:t>American Economic Review</a:t>
            </a:r>
            <a:r>
              <a:rPr lang="en-US" sz="3000" dirty="0"/>
              <a:t>, 56, 178-97.</a:t>
            </a:r>
          </a:p>
          <a:p>
            <a:pPr algn="just"/>
            <a:r>
              <a:rPr lang="en-US" sz="3000" dirty="0"/>
              <a:t>8. Simmons, Edward Christian, 1933. Mr. Keynes’ control scheme. </a:t>
            </a:r>
            <a:r>
              <a:rPr lang="en-US" sz="3000" i="1" dirty="0"/>
              <a:t>American Economic Association</a:t>
            </a:r>
            <a:r>
              <a:rPr lang="en-US" sz="3000" dirty="0"/>
              <a:t>, 23(2),264-73.</a:t>
            </a:r>
          </a:p>
          <a:p>
            <a:pPr algn="just"/>
            <a:r>
              <a:rPr lang="en-US" sz="3000" dirty="0"/>
              <a:t>9. </a:t>
            </a:r>
            <a:r>
              <a:rPr lang="en-US" sz="3000" dirty="0" err="1"/>
              <a:t>Vayanos</a:t>
            </a:r>
            <a:r>
              <a:rPr lang="en-US" sz="3000" dirty="0"/>
              <a:t>, Dimitri and Jean-Luc Vila, 2009. A preferred-habitat model of the term structure of interest rates. Working Paper 15487. Available from: http://</a:t>
            </a:r>
            <a:r>
              <a:rPr lang="en-US" sz="3000" dirty="0" err="1"/>
              <a:t>www.nber.org</a:t>
            </a:r>
            <a:r>
              <a:rPr lang="en-US" sz="3000" dirty="0"/>
              <a:t>/papers/ w15487. </a:t>
            </a:r>
          </a:p>
        </p:txBody>
      </p:sp>
      <p:sp>
        <p:nvSpPr>
          <p:cNvPr id="10" name="Text Box 189"/>
          <p:cNvSpPr txBox="1">
            <a:spLocks noChangeArrowheads="1"/>
          </p:cNvSpPr>
          <p:nvPr/>
        </p:nvSpPr>
        <p:spPr bwMode="auto">
          <a:xfrm>
            <a:off x="1681956" y="7735987"/>
            <a:ext cx="13035161" cy="4863993"/>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940" dirty="0">
                <a:latin typeface="+mn-lt"/>
              </a:rPr>
              <a:t>This paper develops the relationship between Hicks’s and Keynes’s writings on the theory of the term structure of interest rates and shows in detail how Hicks built on and extended Keynes’s account. According to this theory, the level of the long-term interest rate is determined by expectations of future short-term rates. Keynes’s thinking contained several notions – such as the preferred habitat of lenders, the theory of forward markets, and risk-premiums – which Hicks used to give a more complete theory of the term structure of interest rates. Besides implementing these notions in his own theory, Hicks introduced the concepts of the preferred habitat of borrowers, the liquidity risk premium, and arbitrageurs who can take advantage of spreads between spot and forward rates and eliminate risk premiums.</a:t>
            </a:r>
          </a:p>
        </p:txBody>
      </p:sp>
      <p:sp>
        <p:nvSpPr>
          <p:cNvPr id="11" name="Rectangle 10"/>
          <p:cNvSpPr/>
          <p:nvPr/>
        </p:nvSpPr>
        <p:spPr>
          <a:xfrm>
            <a:off x="1681956" y="6844759"/>
            <a:ext cx="13035161" cy="941476"/>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5518" b="1" dirty="0">
                <a:solidFill>
                  <a:schemeClr val="accent3">
                    <a:lumMod val="20000"/>
                    <a:lumOff val="80000"/>
                  </a:schemeClr>
                </a:solidFill>
              </a:rPr>
              <a:t>Abstract</a:t>
            </a:r>
          </a:p>
        </p:txBody>
      </p:sp>
      <p:sp>
        <p:nvSpPr>
          <p:cNvPr id="12" name="Text Box 194"/>
          <p:cNvSpPr txBox="1">
            <a:spLocks noChangeArrowheads="1"/>
          </p:cNvSpPr>
          <p:nvPr/>
        </p:nvSpPr>
        <p:spPr bwMode="auto">
          <a:xfrm>
            <a:off x="15558095" y="7735986"/>
            <a:ext cx="13035161" cy="2604080"/>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943" dirty="0">
                <a:latin typeface="Calibri" pitchFamily="34" charset="0"/>
              </a:rPr>
              <a:t>A reconstruction from its origins of the theory of forward market arbitrage in the original version in Keynes’s and Hicks’s books.</a:t>
            </a:r>
          </a:p>
          <a:p>
            <a:pPr eaLnBrk="1" hangingPunct="1"/>
            <a:r>
              <a:rPr lang="en-US" sz="2943" dirty="0">
                <a:latin typeface="Calibri" pitchFamily="34" charset="0"/>
              </a:rPr>
              <a:t>An analysis of the working of arbitrage and the transmission of monetary policy throughout the different maturity stages of riskless assets.</a:t>
            </a:r>
          </a:p>
          <a:p>
            <a:pPr eaLnBrk="1" hangingPunct="1"/>
            <a:r>
              <a:rPr lang="en-US" sz="2943" dirty="0">
                <a:latin typeface="Calibri" pitchFamily="34" charset="0"/>
              </a:rPr>
              <a:t>The arbitrages are the main determinant of the term structure of interest rates.</a:t>
            </a:r>
          </a:p>
        </p:txBody>
      </p:sp>
      <p:sp>
        <p:nvSpPr>
          <p:cNvPr id="13" name="Rectangle 12"/>
          <p:cNvSpPr/>
          <p:nvPr/>
        </p:nvSpPr>
        <p:spPr>
          <a:xfrm>
            <a:off x="1681956" y="14203318"/>
            <a:ext cx="13035161" cy="941476"/>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5518" b="1" dirty="0">
                <a:solidFill>
                  <a:schemeClr val="accent3">
                    <a:lumMod val="20000"/>
                    <a:lumOff val="80000"/>
                  </a:schemeClr>
                </a:solidFill>
              </a:rPr>
              <a:t>Main objective and key idea</a:t>
            </a:r>
          </a:p>
        </p:txBody>
      </p:sp>
      <p:sp>
        <p:nvSpPr>
          <p:cNvPr id="14" name="Text Box 192"/>
          <p:cNvSpPr txBox="1">
            <a:spLocks noChangeArrowheads="1"/>
          </p:cNvSpPr>
          <p:nvPr/>
        </p:nvSpPr>
        <p:spPr bwMode="auto">
          <a:xfrm>
            <a:off x="1681956" y="30232152"/>
            <a:ext cx="13035161" cy="1245438"/>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943" dirty="0">
                <a:latin typeface="Calibri" pitchFamily="34" charset="0"/>
              </a:rPr>
              <a:t>The materials used are original texts by John Maynard Keynes and John Richard Hicks.</a:t>
            </a:r>
          </a:p>
        </p:txBody>
      </p:sp>
      <p:sp>
        <p:nvSpPr>
          <p:cNvPr id="15" name="Rectangle 14"/>
          <p:cNvSpPr/>
          <p:nvPr/>
        </p:nvSpPr>
        <p:spPr>
          <a:xfrm>
            <a:off x="1681956" y="29340924"/>
            <a:ext cx="13035161" cy="941476"/>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5518" b="1" dirty="0">
                <a:solidFill>
                  <a:schemeClr val="accent3">
                    <a:lumMod val="20000"/>
                    <a:lumOff val="80000"/>
                  </a:schemeClr>
                </a:solidFill>
              </a:rPr>
              <a:t>Materials</a:t>
            </a:r>
          </a:p>
        </p:txBody>
      </p:sp>
      <p:sp>
        <p:nvSpPr>
          <p:cNvPr id="16" name="Text Box 191"/>
          <p:cNvSpPr txBox="1">
            <a:spLocks noChangeArrowheads="1"/>
          </p:cNvSpPr>
          <p:nvPr/>
        </p:nvSpPr>
        <p:spPr bwMode="auto">
          <a:xfrm>
            <a:off x="15137606" y="12710378"/>
            <a:ext cx="13035161" cy="4868481"/>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943" dirty="0">
                <a:latin typeface="Calibri" pitchFamily="34" charset="0"/>
              </a:rPr>
              <a:t>Keynes is often considered to be the father of the liquidity trap, in which the action of the monetary policy of the central bank is weak. This paper shows that in the </a:t>
            </a:r>
            <a:r>
              <a:rPr lang="en-US" sz="2943" i="1" dirty="0">
                <a:latin typeface="Calibri" pitchFamily="34" charset="0"/>
              </a:rPr>
              <a:t>Treatise on Money </a:t>
            </a:r>
            <a:r>
              <a:rPr lang="en-US" sz="2943" dirty="0">
                <a:latin typeface="Calibri" pitchFamily="34" charset="0"/>
              </a:rPr>
              <a:t>(1930) Keynes developed a first version of the theory of the term structure of interest rates. His neglect of monetary policies is due to the particular context of the 1930s when long-term interest rates did not respond well to monetary policy.</a:t>
            </a:r>
          </a:p>
          <a:p>
            <a:pPr algn="just" eaLnBrk="1" hangingPunct="1"/>
            <a:r>
              <a:rPr lang="en-US" sz="2943" dirty="0">
                <a:latin typeface="Calibri" pitchFamily="34" charset="0"/>
              </a:rPr>
              <a:t>Hicks is known for developing a “real” theory of the economic cycle, in which money makes little impact on the level of production. In his early writings however, we clearly see that he supports Keynes’s view of money, and that the central bank exerts a significant impact on the level of production.</a:t>
            </a:r>
          </a:p>
        </p:txBody>
      </p:sp>
      <p:sp>
        <p:nvSpPr>
          <p:cNvPr id="17" name="Rectangle 16"/>
          <p:cNvSpPr/>
          <p:nvPr/>
        </p:nvSpPr>
        <p:spPr>
          <a:xfrm>
            <a:off x="15137606" y="11837767"/>
            <a:ext cx="13035161" cy="840978"/>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18" b="1" dirty="0">
                <a:solidFill>
                  <a:schemeClr val="accent3">
                    <a:lumMod val="20000"/>
                    <a:lumOff val="80000"/>
                  </a:schemeClr>
                </a:solidFill>
              </a:rPr>
              <a:t>Discussion</a:t>
            </a:r>
          </a:p>
        </p:txBody>
      </p:sp>
      <p:sp>
        <p:nvSpPr>
          <p:cNvPr id="18" name="Text Box 193"/>
          <p:cNvSpPr txBox="1">
            <a:spLocks noChangeArrowheads="1"/>
          </p:cNvSpPr>
          <p:nvPr/>
        </p:nvSpPr>
        <p:spPr bwMode="auto">
          <a:xfrm>
            <a:off x="1681956" y="20184518"/>
            <a:ext cx="13035161" cy="4868481"/>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943" dirty="0">
                <a:latin typeface="Calibri" pitchFamily="34" charset="0"/>
              </a:rPr>
              <a:t>Keynes and Hicks stressed in different manners a link between the short-term rate and the long-term rate of interest. Arbitrages are crucial in their theories. These agents can take advantage of spreads between expected short/spot rates and forward rates. Indeed, because of the “constitutional weakness” of markets associated with the preferred habitat of lenders and borrowers, arbitrageurs can make profits when expected short/spot rates are lower than forward rates. Through these arbitrages, the level of the risk-premium can be reduced. As a consequence, the average of current short rate and forward rates diminishes. Therefore, the long-term rate of interest falls.</a:t>
            </a:r>
          </a:p>
          <a:p>
            <a:pPr eaLnBrk="1" hangingPunct="1"/>
            <a:endParaRPr lang="en-US" sz="2943" dirty="0">
              <a:latin typeface="Calibri" pitchFamily="34" charset="0"/>
            </a:endParaRPr>
          </a:p>
        </p:txBody>
      </p:sp>
      <p:sp>
        <p:nvSpPr>
          <p:cNvPr id="19" name="Rectangle 18"/>
          <p:cNvSpPr/>
          <p:nvPr/>
        </p:nvSpPr>
        <p:spPr>
          <a:xfrm>
            <a:off x="1681956" y="19343540"/>
            <a:ext cx="13035161" cy="840978"/>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18" b="1" dirty="0">
                <a:solidFill>
                  <a:schemeClr val="accent3">
                    <a:lumMod val="20000"/>
                    <a:lumOff val="80000"/>
                  </a:schemeClr>
                </a:solidFill>
              </a:rPr>
              <a:t>Conclusions</a:t>
            </a:r>
          </a:p>
        </p:txBody>
      </p:sp>
      <p:sp>
        <p:nvSpPr>
          <p:cNvPr id="21" name="Text Box 190"/>
          <p:cNvSpPr txBox="1">
            <a:spLocks noChangeArrowheads="1"/>
          </p:cNvSpPr>
          <p:nvPr/>
        </p:nvSpPr>
        <p:spPr bwMode="auto">
          <a:xfrm>
            <a:off x="1681956" y="15094545"/>
            <a:ext cx="13035161" cy="3509840"/>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943" b="1" dirty="0">
                <a:latin typeface="+mn-lt"/>
              </a:rPr>
              <a:t>A first objective of this paper studies the functioning of the term structure of interest rates in a context of certainty. In such a context, thanks to arbitrages, the long-term rate of interest reflects the average of current and expected short-term rates of interest. Because the short-term rate of interest is influenced by the central bank, it is a monetary phenomenon in Keynes’s thought.</a:t>
            </a:r>
          </a:p>
          <a:p>
            <a:pPr algn="just" eaLnBrk="1" hangingPunct="1"/>
            <a:r>
              <a:rPr lang="en-US" sz="2943" b="1" dirty="0">
                <a:latin typeface="+mn-lt"/>
              </a:rPr>
              <a:t>A second objective considers risk in a context of uncertainty and the original modelling of this risk in the thinking of Keynes and Hicks.</a:t>
            </a:r>
            <a:endParaRPr lang="en-US" sz="2943" dirty="0">
              <a:latin typeface="+mn-lt"/>
            </a:endParaRPr>
          </a:p>
        </p:txBody>
      </p:sp>
      <p:sp>
        <p:nvSpPr>
          <p:cNvPr id="22" name="Rectangle 21"/>
          <p:cNvSpPr/>
          <p:nvPr/>
        </p:nvSpPr>
        <p:spPr>
          <a:xfrm>
            <a:off x="15558095" y="6895008"/>
            <a:ext cx="13035161" cy="840978"/>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18" b="1" dirty="0">
                <a:solidFill>
                  <a:schemeClr val="accent3">
                    <a:lumMod val="20000"/>
                    <a:lumOff val="80000"/>
                  </a:schemeClr>
                </a:solidFill>
              </a:rPr>
              <a:t>Results</a:t>
            </a:r>
          </a:p>
        </p:txBody>
      </p:sp>
      <p:sp>
        <p:nvSpPr>
          <p:cNvPr id="30" name="Text Box 180"/>
          <p:cNvSpPr txBox="1">
            <a:spLocks noChangeArrowheads="1"/>
          </p:cNvSpPr>
          <p:nvPr/>
        </p:nvSpPr>
        <p:spPr bwMode="auto">
          <a:xfrm>
            <a:off x="18290172" y="25444124"/>
            <a:ext cx="3159968" cy="65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839" b="1" dirty="0">
                <a:latin typeface="Calibri" pitchFamily="34" charset="0"/>
              </a:rPr>
              <a:t>Figure 1.</a:t>
            </a:r>
            <a:r>
              <a:rPr lang="en-US" sz="1839" dirty="0">
                <a:latin typeface="Calibri" pitchFamily="34" charset="0"/>
              </a:rPr>
              <a:t> John Maynard Keynes</a:t>
            </a:r>
          </a:p>
          <a:p>
            <a:pPr algn="ctr" eaLnBrk="1" hangingPunct="1"/>
            <a:r>
              <a:rPr lang="en-US" sz="1839" dirty="0">
                <a:latin typeface="Calibri" pitchFamily="34" charset="0"/>
              </a:rPr>
              <a:t>(1883-1946).</a:t>
            </a:r>
          </a:p>
        </p:txBody>
      </p:sp>
      <p:sp>
        <p:nvSpPr>
          <p:cNvPr id="31" name="Text Box 181"/>
          <p:cNvSpPr txBox="1">
            <a:spLocks noChangeArrowheads="1"/>
          </p:cNvSpPr>
          <p:nvPr/>
        </p:nvSpPr>
        <p:spPr bwMode="auto">
          <a:xfrm>
            <a:off x="23804114" y="25444124"/>
            <a:ext cx="2850460" cy="65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1839" b="1" dirty="0">
                <a:latin typeface="Calibri" pitchFamily="34" charset="0"/>
              </a:rPr>
              <a:t>Figure 2.</a:t>
            </a:r>
            <a:r>
              <a:rPr lang="en-US" sz="1839" dirty="0">
                <a:latin typeface="Calibri" pitchFamily="34" charset="0"/>
              </a:rPr>
              <a:t> John Richard Hicks</a:t>
            </a:r>
          </a:p>
          <a:p>
            <a:pPr algn="ctr" eaLnBrk="1" hangingPunct="1"/>
            <a:r>
              <a:rPr lang="en-US" sz="1839" dirty="0">
                <a:latin typeface="Calibri" pitchFamily="34" charset="0"/>
              </a:rPr>
              <a:t>(1904-1989).</a:t>
            </a:r>
          </a:p>
        </p:txBody>
      </p: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519969" y="962877"/>
            <a:ext cx="4073287" cy="2538633"/>
          </a:xfrm>
          <a:prstGeom prst="rect">
            <a:avLst/>
          </a:prstGeom>
        </p:spPr>
      </p:pic>
      <p:pic>
        <p:nvPicPr>
          <p:cNvPr id="3" name="Imag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492148" y="4700922"/>
            <a:ext cx="4101108" cy="2156389"/>
          </a:xfrm>
          <a:prstGeom prst="rect">
            <a:avLst/>
          </a:prstGeom>
        </p:spPr>
      </p:pic>
      <p:pic>
        <p:nvPicPr>
          <p:cNvPr id="35" name="Image 34">
            <a:extLst>
              <a:ext uri="{FF2B5EF4-FFF2-40B4-BE49-F238E27FC236}">
                <a16:creationId xmlns:a16="http://schemas.microsoft.com/office/drawing/2014/main" id="{0FB0F921-2AC9-7A46-BA6C-DDF6A6084061}"/>
              </a:ext>
            </a:extLst>
          </p:cNvPr>
          <p:cNvPicPr>
            <a:picLocks noChangeAspect="1"/>
          </p:cNvPicPr>
          <p:nvPr/>
        </p:nvPicPr>
        <p:blipFill>
          <a:blip r:embed="rId6"/>
          <a:stretch>
            <a:fillRect/>
          </a:stretch>
        </p:blipFill>
        <p:spPr>
          <a:xfrm>
            <a:off x="18762675" y="22332884"/>
            <a:ext cx="2214961" cy="2726106"/>
          </a:xfrm>
          <a:prstGeom prst="rect">
            <a:avLst/>
          </a:prstGeom>
        </p:spPr>
      </p:pic>
      <p:pic>
        <p:nvPicPr>
          <p:cNvPr id="36" name="Image 35">
            <a:extLst>
              <a:ext uri="{FF2B5EF4-FFF2-40B4-BE49-F238E27FC236}">
                <a16:creationId xmlns:a16="http://schemas.microsoft.com/office/drawing/2014/main" id="{048363A0-5817-174B-98A3-C69064D00582}"/>
              </a:ext>
            </a:extLst>
          </p:cNvPr>
          <p:cNvPicPr>
            <a:picLocks noChangeAspect="1"/>
          </p:cNvPicPr>
          <p:nvPr/>
        </p:nvPicPr>
        <p:blipFill>
          <a:blip r:embed="rId7"/>
          <a:stretch>
            <a:fillRect/>
          </a:stretch>
        </p:blipFill>
        <p:spPr>
          <a:xfrm>
            <a:off x="24083699" y="22316840"/>
            <a:ext cx="1878989" cy="2758194"/>
          </a:xfrm>
          <a:prstGeom prst="rect">
            <a:avLst/>
          </a:prstGeom>
        </p:spPr>
      </p:pic>
    </p:spTree>
    <p:extLst>
      <p:ext uri="{BB962C8B-B14F-4D97-AF65-F5344CB8AC3E}">
        <p14:creationId xmlns:p14="http://schemas.microsoft.com/office/powerpoint/2010/main" val="3976996347"/>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9246</TotalTime>
  <Words>966</Words>
  <Application>Microsoft Office PowerPoint</Application>
  <PresentationFormat>Personnalisé</PresentationFormat>
  <Paragraphs>48</Paragraphs>
  <Slides>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Office Theme</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B. Houston</dc:creator>
  <cp:lastModifiedBy>Rachelle Petit</cp:lastModifiedBy>
  <cp:revision>35</cp:revision>
  <dcterms:created xsi:type="dcterms:W3CDTF">2016-06-27T20:00:38Z</dcterms:created>
  <dcterms:modified xsi:type="dcterms:W3CDTF">2023-01-24T07:58:02Z</dcterms:modified>
</cp:coreProperties>
</file>