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378"/>
    <a:srgbClr val="5AC8DF"/>
    <a:srgbClr val="324E4F"/>
    <a:srgbClr val="57CA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6429" autoAdjust="0"/>
  </p:normalViewPr>
  <p:slideViewPr>
    <p:cSldViewPr snapToGrid="0">
      <p:cViewPr varScale="1">
        <p:scale>
          <a:sx n="18" d="100"/>
          <a:sy n="18" d="100"/>
        </p:scale>
        <p:origin x="3018"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458837-C907-4151-93F5-98219103FEDB}" type="datetimeFigureOut">
              <a:rPr lang="fr-FR" smtClean="0"/>
              <a:t>24/01/2023</a:t>
            </a:fld>
            <a:endParaRPr lang="fr-FR" dirty="0"/>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90ECE-068B-4697-A123-33934D3D00E3}" type="slidenum">
              <a:rPr lang="fr-FR" smtClean="0"/>
              <a:t>‹N°›</a:t>
            </a:fld>
            <a:endParaRPr lang="fr-FR" dirty="0"/>
          </a:p>
        </p:txBody>
      </p:sp>
    </p:spTree>
    <p:extLst>
      <p:ext uri="{BB962C8B-B14F-4D97-AF65-F5344CB8AC3E}">
        <p14:creationId xmlns:p14="http://schemas.microsoft.com/office/powerpoint/2010/main" val="1089937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F90ECE-068B-4697-A123-33934D3D00E3}" type="slidenum">
              <a:rPr lang="fr-FR" smtClean="0"/>
              <a:t>1</a:t>
            </a:fld>
            <a:endParaRPr lang="fr-FR" dirty="0"/>
          </a:p>
        </p:txBody>
      </p:sp>
    </p:spTree>
    <p:extLst>
      <p:ext uri="{BB962C8B-B14F-4D97-AF65-F5344CB8AC3E}">
        <p14:creationId xmlns:p14="http://schemas.microsoft.com/office/powerpoint/2010/main" val="134126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r-FR"/>
              <a:t>Modifiez le style du titre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8693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1199546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214190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313946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r-FR"/>
              <a:t>Modifiez le style du titre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9396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147555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r-FR"/>
              <a:t>Modifiez le style du titre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Modifier les styles du texte du masque</a:t>
            </a:r>
          </a:p>
        </p:txBody>
      </p:sp>
      <p:sp>
        <p:nvSpPr>
          <p:cNvPr id="4" name="Content Placeholder 3"/>
          <p:cNvSpPr>
            <a:spLocks noGrp="1"/>
          </p:cNvSpPr>
          <p:nvPr>
            <p:ph sz="half" idx="2"/>
          </p:nvPr>
        </p:nvSpPr>
        <p:spPr>
          <a:xfrm>
            <a:off x="2085368" y="15635264"/>
            <a:ext cx="12807832" cy="229971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Modifier les styles du texte du masque</a:t>
            </a:r>
          </a:p>
        </p:txBody>
      </p:sp>
      <p:sp>
        <p:nvSpPr>
          <p:cNvPr id="6" name="Content Placeholder 5"/>
          <p:cNvSpPr>
            <a:spLocks noGrp="1"/>
          </p:cNvSpPr>
          <p:nvPr>
            <p:ph sz="quarter" idx="4"/>
          </p:nvPr>
        </p:nvSpPr>
        <p:spPr>
          <a:xfrm>
            <a:off x="15326828" y="15635264"/>
            <a:ext cx="12870909" cy="229971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3656844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84932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347164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Modifier les styles du texte du masque</a:t>
            </a:r>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161699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Modifier les styles du texte du masque</a:t>
            </a:r>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dirty="0"/>
          </a:p>
        </p:txBody>
      </p:sp>
    </p:spTree>
    <p:extLst>
      <p:ext uri="{BB962C8B-B14F-4D97-AF65-F5344CB8AC3E}">
        <p14:creationId xmlns:p14="http://schemas.microsoft.com/office/powerpoint/2010/main" val="3054032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BB5FB9E8-2D8A-4B3C-A711-7A68E5DC2B21}" type="datetimeFigureOut">
              <a:rPr lang="en-US" smtClean="0"/>
              <a:t>1/24/2023</a:t>
            </a:fld>
            <a:endParaRPr lang="en-US" dirty="0"/>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427F8FA-39D1-45A7-ACBB-FC5D54E4DBBE}" type="slidenum">
              <a:rPr lang="en-US" smtClean="0"/>
              <a:t>‹N°›</a:t>
            </a:fld>
            <a:endParaRPr lang="en-US" dirty="0"/>
          </a:p>
        </p:txBody>
      </p:sp>
    </p:spTree>
    <p:extLst>
      <p:ext uri="{BB962C8B-B14F-4D97-AF65-F5344CB8AC3E}">
        <p14:creationId xmlns:p14="http://schemas.microsoft.com/office/powerpoint/2010/main" val="31308075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Imag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172" y="929525"/>
            <a:ext cx="7534822" cy="3771397"/>
          </a:xfrm>
          <a:prstGeom prst="rect">
            <a:avLst/>
          </a:prstGeom>
        </p:spPr>
      </p:pic>
      <p:sp>
        <p:nvSpPr>
          <p:cNvPr id="4" name="Text Box 122"/>
          <p:cNvSpPr txBox="1">
            <a:spLocks noChangeArrowheads="1"/>
          </p:cNvSpPr>
          <p:nvPr/>
        </p:nvSpPr>
        <p:spPr bwMode="auto">
          <a:xfrm>
            <a:off x="5045869" y="1258332"/>
            <a:ext cx="20183475" cy="3113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8196" tIns="420489" rIns="168196" bIns="420489"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GB" sz="7358" b="1" dirty="0">
                <a:solidFill>
                  <a:srgbClr val="186378"/>
                </a:solidFill>
                <a:latin typeface="+mn-lt"/>
              </a:rPr>
              <a:t>Rent Creation and Rent Sharing: </a:t>
            </a:r>
          </a:p>
          <a:p>
            <a:pPr algn="ctr" eaLnBrk="1" hangingPunct="1"/>
            <a:r>
              <a:rPr lang="en-GB" sz="7358" b="1" dirty="0">
                <a:solidFill>
                  <a:srgbClr val="186378"/>
                </a:solidFill>
                <a:latin typeface="+mn-lt"/>
              </a:rPr>
              <a:t>New Measures and Impacts on Productivity</a:t>
            </a:r>
          </a:p>
        </p:txBody>
      </p:sp>
      <p:sp>
        <p:nvSpPr>
          <p:cNvPr id="5" name="Text Box 123"/>
          <p:cNvSpPr txBox="1">
            <a:spLocks noChangeArrowheads="1"/>
          </p:cNvSpPr>
          <p:nvPr/>
        </p:nvSpPr>
        <p:spPr bwMode="auto">
          <a:xfrm>
            <a:off x="5045869" y="4161830"/>
            <a:ext cx="20183475" cy="210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8196" tIns="168196" rIns="168196" bIns="168196"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415" dirty="0">
                <a:solidFill>
                  <a:srgbClr val="186378"/>
                </a:solidFill>
                <a:latin typeface="+mn-lt"/>
              </a:rPr>
              <a:t>Gilbert CETTE</a:t>
            </a:r>
            <a:r>
              <a:rPr lang="en-US" sz="4415" baseline="30000" dirty="0">
                <a:solidFill>
                  <a:srgbClr val="186378"/>
                </a:solidFill>
              </a:rPr>
              <a:t>1,2</a:t>
            </a:r>
            <a:r>
              <a:rPr lang="en-US" sz="4415" dirty="0">
                <a:solidFill>
                  <a:srgbClr val="186378"/>
                </a:solidFill>
                <a:latin typeface="+mn-lt"/>
              </a:rPr>
              <a:t>; Jimmy LOPEZ</a:t>
            </a:r>
            <a:r>
              <a:rPr lang="en-US" sz="4415" baseline="30000" dirty="0">
                <a:solidFill>
                  <a:srgbClr val="186378"/>
                </a:solidFill>
              </a:rPr>
              <a:t>1,3</a:t>
            </a:r>
            <a:r>
              <a:rPr lang="en-US" sz="4415" dirty="0">
                <a:solidFill>
                  <a:srgbClr val="186378"/>
                </a:solidFill>
                <a:latin typeface="+mn-lt"/>
              </a:rPr>
              <a:t>; Jacques MAIRESSE</a:t>
            </a:r>
            <a:r>
              <a:rPr lang="en-US" sz="4415" baseline="30000" dirty="0">
                <a:solidFill>
                  <a:srgbClr val="186378"/>
                </a:solidFill>
                <a:latin typeface="+mn-lt"/>
              </a:rPr>
              <a:t>1,4,5,6</a:t>
            </a:r>
          </a:p>
          <a:p>
            <a:pPr algn="ctr" eaLnBrk="1" hangingPunct="1"/>
            <a:r>
              <a:rPr lang="en-US" sz="4415" baseline="30000" dirty="0">
                <a:solidFill>
                  <a:srgbClr val="186378"/>
                </a:solidFill>
                <a:latin typeface="+mn-lt"/>
              </a:rPr>
              <a:t>1</a:t>
            </a:r>
            <a:r>
              <a:rPr lang="en-US" sz="4415" dirty="0">
                <a:solidFill>
                  <a:srgbClr val="186378"/>
                </a:solidFill>
                <a:latin typeface="+mn-lt"/>
              </a:rPr>
              <a:t>Banque de France, </a:t>
            </a:r>
            <a:r>
              <a:rPr lang="en-US" sz="4415" baseline="30000" dirty="0">
                <a:solidFill>
                  <a:srgbClr val="186378"/>
                </a:solidFill>
                <a:latin typeface="+mn-lt"/>
              </a:rPr>
              <a:t>2</a:t>
            </a:r>
            <a:r>
              <a:rPr lang="en-US" sz="4415" dirty="0">
                <a:solidFill>
                  <a:srgbClr val="186378"/>
                </a:solidFill>
                <a:latin typeface="+mn-lt"/>
              </a:rPr>
              <a:t>AMSE, </a:t>
            </a:r>
            <a:r>
              <a:rPr lang="en-US" sz="4415" baseline="30000" dirty="0">
                <a:solidFill>
                  <a:srgbClr val="186378"/>
                </a:solidFill>
                <a:latin typeface="+mn-lt"/>
              </a:rPr>
              <a:t>3</a:t>
            </a:r>
            <a:r>
              <a:rPr lang="en-US" sz="4415" dirty="0">
                <a:solidFill>
                  <a:srgbClr val="186378"/>
                </a:solidFill>
                <a:latin typeface="+mn-lt"/>
              </a:rPr>
              <a:t>UBFC, </a:t>
            </a:r>
            <a:r>
              <a:rPr lang="en-US" sz="4415" baseline="30000" dirty="0">
                <a:solidFill>
                  <a:srgbClr val="186378"/>
                </a:solidFill>
                <a:latin typeface="+mn-lt"/>
              </a:rPr>
              <a:t>4</a:t>
            </a:r>
            <a:r>
              <a:rPr lang="en-US" sz="4415" dirty="0">
                <a:solidFill>
                  <a:srgbClr val="186378"/>
                </a:solidFill>
                <a:latin typeface="+mn-lt"/>
              </a:rPr>
              <a:t>CREST-ENSAE, </a:t>
            </a:r>
            <a:r>
              <a:rPr lang="en-US" sz="4415" baseline="30000" dirty="0">
                <a:solidFill>
                  <a:srgbClr val="186378"/>
                </a:solidFill>
                <a:latin typeface="+mn-lt"/>
              </a:rPr>
              <a:t>5</a:t>
            </a:r>
            <a:r>
              <a:rPr lang="en-US" sz="4415" dirty="0">
                <a:solidFill>
                  <a:srgbClr val="186378"/>
                </a:solidFill>
                <a:latin typeface="+mn-lt"/>
              </a:rPr>
              <a:t>UNU-MERIT, </a:t>
            </a:r>
            <a:r>
              <a:rPr lang="en-US" sz="4415" baseline="30000" dirty="0">
                <a:solidFill>
                  <a:srgbClr val="186378"/>
                </a:solidFill>
                <a:latin typeface="+mn-lt"/>
              </a:rPr>
              <a:t>6</a:t>
            </a:r>
            <a:r>
              <a:rPr lang="en-US" sz="4415" dirty="0">
                <a:solidFill>
                  <a:srgbClr val="186378"/>
                </a:solidFill>
                <a:latin typeface="+mn-lt"/>
              </a:rPr>
              <a:t>NBER</a:t>
            </a:r>
          </a:p>
          <a:p>
            <a:pPr algn="ctr" eaLnBrk="1" hangingPunct="1"/>
            <a:r>
              <a:rPr lang="en-US" sz="4415" b="1" i="1" dirty="0">
                <a:solidFill>
                  <a:srgbClr val="186378"/>
                </a:solidFill>
                <a:latin typeface="+mn-lt"/>
              </a:rPr>
              <a:t>Economic Inquiry, 57(4), 2019</a:t>
            </a:r>
          </a:p>
        </p:txBody>
      </p:sp>
      <p:sp>
        <p:nvSpPr>
          <p:cNvPr id="6" name="TextBox 5"/>
          <p:cNvSpPr txBox="1"/>
          <p:nvPr/>
        </p:nvSpPr>
        <p:spPr>
          <a:xfrm>
            <a:off x="1640647" y="37539619"/>
            <a:ext cx="13076469" cy="2809615"/>
          </a:xfrm>
          <a:prstGeom prst="rect">
            <a:avLst/>
          </a:prstGeom>
          <a:noFill/>
          <a:ln>
            <a:noFill/>
          </a:ln>
        </p:spPr>
        <p:txBody>
          <a:bodyPr wrap="square" rtlCol="0">
            <a:spAutoFit/>
          </a:bodyPr>
          <a:lstStyle/>
          <a:p>
            <a:r>
              <a:rPr lang="en-US" sz="2943" dirty="0">
                <a:solidFill>
                  <a:srgbClr val="186378"/>
                </a:solidFill>
              </a:rPr>
              <a:t>LOPEZ Jimmy</a:t>
            </a:r>
          </a:p>
          <a:p>
            <a:r>
              <a:rPr lang="en-US" sz="2943" dirty="0" err="1">
                <a:solidFill>
                  <a:srgbClr val="186378"/>
                </a:solidFill>
              </a:rPr>
              <a:t>Laboratoire</a:t>
            </a:r>
            <a:r>
              <a:rPr lang="en-US" sz="2943" dirty="0">
                <a:solidFill>
                  <a:srgbClr val="186378"/>
                </a:solidFill>
              </a:rPr>
              <a:t> </a:t>
            </a:r>
            <a:r>
              <a:rPr lang="en-US" sz="2943" dirty="0" err="1">
                <a:solidFill>
                  <a:srgbClr val="186378"/>
                </a:solidFill>
              </a:rPr>
              <a:t>d’Économie</a:t>
            </a:r>
            <a:r>
              <a:rPr lang="en-US" sz="2943" dirty="0">
                <a:solidFill>
                  <a:srgbClr val="186378"/>
                </a:solidFill>
              </a:rPr>
              <a:t> de Dijon</a:t>
            </a:r>
          </a:p>
          <a:p>
            <a:r>
              <a:rPr lang="en-US" sz="2943" dirty="0">
                <a:solidFill>
                  <a:srgbClr val="186378"/>
                </a:solidFill>
              </a:rPr>
              <a:t>Email: jimmy.lopez@u-Bourgogne.fr</a:t>
            </a:r>
          </a:p>
          <a:p>
            <a:r>
              <a:rPr lang="en-US" sz="2943" dirty="0">
                <a:solidFill>
                  <a:srgbClr val="186378"/>
                </a:solidFill>
              </a:rPr>
              <a:t>Website: ledi.u-bourgogne.fr</a:t>
            </a:r>
          </a:p>
          <a:p>
            <a:r>
              <a:rPr lang="en-US" sz="2943" dirty="0">
                <a:solidFill>
                  <a:srgbClr val="186378"/>
                </a:solidFill>
              </a:rPr>
              <a:t>Phone: +33 (0)3 80 39 54 42</a:t>
            </a:r>
          </a:p>
          <a:p>
            <a:endParaRPr lang="en-US" sz="2943" dirty="0">
              <a:solidFill>
                <a:srgbClr val="186378"/>
              </a:solidFill>
            </a:endParaRPr>
          </a:p>
        </p:txBody>
      </p:sp>
      <p:sp>
        <p:nvSpPr>
          <p:cNvPr id="7" name="TextBox 6"/>
          <p:cNvSpPr txBox="1"/>
          <p:nvPr/>
        </p:nvSpPr>
        <p:spPr>
          <a:xfrm>
            <a:off x="1652460" y="36603866"/>
            <a:ext cx="2565580" cy="941476"/>
          </a:xfrm>
          <a:prstGeom prst="rect">
            <a:avLst/>
          </a:prstGeom>
          <a:noFill/>
          <a:ln>
            <a:noFill/>
          </a:ln>
        </p:spPr>
        <p:txBody>
          <a:bodyPr wrap="square" rtlCol="0">
            <a:spAutoFit/>
          </a:bodyPr>
          <a:lstStyle/>
          <a:p>
            <a:r>
              <a:rPr lang="en-US" sz="5518" b="1" dirty="0">
                <a:solidFill>
                  <a:srgbClr val="186378"/>
                </a:solidFill>
              </a:rPr>
              <a:t>Contact</a:t>
            </a:r>
          </a:p>
        </p:txBody>
      </p:sp>
      <p:sp>
        <p:nvSpPr>
          <p:cNvPr id="8" name="TextBox 7"/>
          <p:cNvSpPr txBox="1"/>
          <p:nvPr/>
        </p:nvSpPr>
        <p:spPr>
          <a:xfrm>
            <a:off x="15570371" y="38037770"/>
            <a:ext cx="13035161" cy="2565570"/>
          </a:xfrm>
          <a:prstGeom prst="rect">
            <a:avLst/>
          </a:prstGeom>
          <a:noFill/>
          <a:ln>
            <a:noFill/>
          </a:ln>
        </p:spPr>
        <p:txBody>
          <a:bodyPr wrap="square" tIns="84098" bIns="84098" numCol="1" spcCol="457200" rtlCol="0">
            <a:noAutofit/>
          </a:bodyPr>
          <a:lstStyle/>
          <a:p>
            <a:pPr marL="420487" indent="-420487">
              <a:buFont typeface="+mj-lt"/>
              <a:buAutoNum type="arabicPeriod"/>
            </a:pPr>
            <a:r>
              <a:rPr lang="en-GB" sz="1600" dirty="0"/>
              <a:t>Barone, G. and F. </a:t>
            </a:r>
            <a:r>
              <a:rPr lang="en-GB" sz="1600" dirty="0" err="1"/>
              <a:t>Cingano</a:t>
            </a:r>
            <a:r>
              <a:rPr lang="en-GB" sz="1600" dirty="0"/>
              <a:t> (2011): Service regulation and growth: evidence from OECD countries, </a:t>
            </a:r>
            <a:r>
              <a:rPr lang="en-GB" sz="1600" i="1" dirty="0"/>
              <a:t>The Economic Journal</a:t>
            </a:r>
            <a:r>
              <a:rPr lang="en-GB" sz="1600" dirty="0"/>
              <a:t>, 121(555), 931-957.</a:t>
            </a:r>
          </a:p>
          <a:p>
            <a:pPr marL="420487" indent="-420487">
              <a:buFont typeface="+mj-lt"/>
              <a:buAutoNum type="arabicPeriod"/>
            </a:pPr>
            <a:r>
              <a:rPr lang="en-US" sz="1600" dirty="0" err="1"/>
              <a:t>Bassanini</a:t>
            </a:r>
            <a:r>
              <a:rPr lang="en-US" sz="1600" dirty="0"/>
              <a:t>, A., L. </a:t>
            </a:r>
            <a:r>
              <a:rPr lang="en-US" sz="1600" dirty="0" err="1"/>
              <a:t>Nunziata</a:t>
            </a:r>
            <a:r>
              <a:rPr lang="en-US" sz="1600" dirty="0"/>
              <a:t> and D. Venn (2009): Job protection legislation and productivity growth in OECD countries, </a:t>
            </a:r>
            <a:r>
              <a:rPr lang="en-US" sz="1600" i="1" dirty="0"/>
              <a:t>Economic Policy</a:t>
            </a:r>
            <a:r>
              <a:rPr lang="en-US" sz="1600" dirty="0"/>
              <a:t>, 24(58), 349-402.</a:t>
            </a:r>
            <a:endParaRPr lang="en-US" sz="1655" dirty="0"/>
          </a:p>
          <a:p>
            <a:pPr marL="420487" indent="-420487">
              <a:buFont typeface="+mj-lt"/>
              <a:buAutoNum type="arabicPeriod"/>
            </a:pPr>
            <a:r>
              <a:rPr lang="en-US" sz="1600" dirty="0"/>
              <a:t>Blanchard, O. and F. </a:t>
            </a:r>
            <a:r>
              <a:rPr lang="en-US" sz="1600" dirty="0" err="1"/>
              <a:t>Giavazzi</a:t>
            </a:r>
            <a:r>
              <a:rPr lang="en-US" sz="1600" dirty="0"/>
              <a:t> (2003): Macroeconomic effects of regulation and deregulation in goods and labor markets</a:t>
            </a:r>
            <a:r>
              <a:rPr lang="en-US" sz="1600" i="1" dirty="0"/>
              <a:t>, The Quarterly Journal of Economics</a:t>
            </a:r>
            <a:r>
              <a:rPr lang="en-US" sz="1600" dirty="0"/>
              <a:t>, 118(3), 879-907.</a:t>
            </a:r>
            <a:endParaRPr lang="en-GB" sz="1600" dirty="0"/>
          </a:p>
          <a:p>
            <a:pPr marL="420487" indent="-420487">
              <a:buFont typeface="+mj-lt"/>
              <a:buAutoNum type="arabicPeriod"/>
            </a:pPr>
            <a:r>
              <a:rPr lang="en-US" sz="1600" dirty="0"/>
              <a:t>Conway, P., D. de Rosa, G. </a:t>
            </a:r>
            <a:r>
              <a:rPr lang="en-US" sz="1600" dirty="0" err="1"/>
              <a:t>Nicoletti</a:t>
            </a:r>
            <a:r>
              <a:rPr lang="en-US" sz="1600" dirty="0"/>
              <a:t> and F. Steiner (2006): Product market regulation and </a:t>
            </a:r>
            <a:r>
              <a:rPr lang="en-US" sz="1600"/>
              <a:t>productivity convergence</a:t>
            </a:r>
            <a:r>
              <a:rPr lang="en-US" sz="1600" dirty="0"/>
              <a:t>, </a:t>
            </a:r>
            <a:r>
              <a:rPr lang="en-US" sz="1600" i="1" dirty="0"/>
              <a:t>OECD Economic Studies</a:t>
            </a:r>
            <a:r>
              <a:rPr lang="en-US" sz="1600" dirty="0"/>
              <a:t>, 43, 39-76.</a:t>
            </a:r>
            <a:endParaRPr lang="en-US" sz="1655" dirty="0"/>
          </a:p>
        </p:txBody>
      </p:sp>
      <p:sp>
        <p:nvSpPr>
          <p:cNvPr id="9" name="TextBox 8"/>
          <p:cNvSpPr txBox="1"/>
          <p:nvPr/>
        </p:nvSpPr>
        <p:spPr>
          <a:xfrm>
            <a:off x="15570371" y="37035111"/>
            <a:ext cx="3531354" cy="941476"/>
          </a:xfrm>
          <a:prstGeom prst="rect">
            <a:avLst/>
          </a:prstGeom>
          <a:noFill/>
          <a:ln>
            <a:noFill/>
          </a:ln>
        </p:spPr>
        <p:txBody>
          <a:bodyPr wrap="square" rtlCol="0">
            <a:spAutoFit/>
          </a:bodyPr>
          <a:lstStyle/>
          <a:p>
            <a:r>
              <a:rPr lang="en-US" sz="5518" b="1" dirty="0">
                <a:solidFill>
                  <a:srgbClr val="186378"/>
                </a:solidFill>
              </a:rPr>
              <a:t>References</a:t>
            </a:r>
          </a:p>
        </p:txBody>
      </p:sp>
      <p:sp>
        <p:nvSpPr>
          <p:cNvPr id="10" name="Text Box 189"/>
          <p:cNvSpPr txBox="1">
            <a:spLocks noChangeArrowheads="1"/>
          </p:cNvSpPr>
          <p:nvPr/>
        </p:nvSpPr>
        <p:spPr bwMode="auto">
          <a:xfrm>
            <a:off x="1681956" y="7735987"/>
            <a:ext cx="13035161" cy="6741430"/>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Wingdings" panose="05000000000000000000" pitchFamily="2" charset="2"/>
              <a:buChar char="v"/>
            </a:pPr>
            <a:r>
              <a:rPr lang="en-GB" sz="3200" dirty="0"/>
              <a:t>An extensive empirical literature has investigated the impact of competition on productivity using OECD Non-Manufacturing Regulation (NMR) indicators </a:t>
            </a:r>
          </a:p>
          <a:p>
            <a:pPr eaLnBrk="1" hangingPunct="1"/>
            <a:r>
              <a:rPr lang="en-GB" sz="3200" dirty="0"/>
              <a:t>	(e.g. Conway et al., 2006; Barone and </a:t>
            </a:r>
            <a:r>
              <a:rPr lang="en-GB" sz="3200" dirty="0" err="1"/>
              <a:t>Cingano</a:t>
            </a:r>
            <a:r>
              <a:rPr lang="en-GB" sz="3200" dirty="0"/>
              <a:t>, 2011)</a:t>
            </a:r>
          </a:p>
          <a:p>
            <a:pPr marL="457200" indent="-457200" eaLnBrk="1" hangingPunct="1">
              <a:buFont typeface="Wingdings" panose="05000000000000000000" pitchFamily="2" charset="2"/>
              <a:buChar char="v"/>
            </a:pPr>
            <a:r>
              <a:rPr lang="en-GB" sz="3200" dirty="0"/>
              <a:t>Some papers have also used OECD Employment Protection Legislation (EPL) indicators to gauge the impact on productivity of labour market inflexibility</a:t>
            </a:r>
          </a:p>
          <a:p>
            <a:pPr eaLnBrk="1" hangingPunct="1"/>
            <a:r>
              <a:rPr lang="en-GB" sz="3200" dirty="0"/>
              <a:t>	(e.g. </a:t>
            </a:r>
            <a:r>
              <a:rPr lang="en-GB" sz="3200" dirty="0" err="1"/>
              <a:t>Bassanini</a:t>
            </a:r>
            <a:r>
              <a:rPr lang="en-GB" sz="3200" dirty="0"/>
              <a:t>, </a:t>
            </a:r>
            <a:r>
              <a:rPr lang="en-GB" sz="3200" dirty="0" err="1"/>
              <a:t>Nunziata</a:t>
            </a:r>
            <a:r>
              <a:rPr lang="en-GB" sz="3200" dirty="0"/>
              <a:t> and Venn, 2009)</a:t>
            </a:r>
          </a:p>
          <a:p>
            <a:pPr marL="457200" indent="-457200" eaLnBrk="1" hangingPunct="1">
              <a:buFont typeface="Wingdings" panose="05000000000000000000" pitchFamily="2" charset="2"/>
              <a:buChar char="v"/>
            </a:pPr>
            <a:r>
              <a:rPr lang="en-GB" sz="3200" dirty="0"/>
              <a:t>In Blanchard and </a:t>
            </a:r>
            <a:r>
              <a:rPr lang="en-GB" sz="3200" dirty="0" err="1"/>
              <a:t>Giavazzi’s</a:t>
            </a:r>
            <a:r>
              <a:rPr lang="en-GB" sz="3200" dirty="0"/>
              <a:t> (2003) theoretical model, the creation of rents results from product market regulations, while workers’ rent-sharing is influenced by labour market regulations</a:t>
            </a:r>
          </a:p>
          <a:p>
            <a:pPr marL="457200" indent="-457200" eaLnBrk="1" hangingPunct="1">
              <a:buFont typeface="Wingdings" panose="05000000000000000000" pitchFamily="2" charset="2"/>
              <a:buChar char="v"/>
            </a:pPr>
            <a:r>
              <a:rPr lang="en-GB" sz="3200" dirty="0"/>
              <a:t>Based on this theoretical approach, we investigate the channels between NMR, EPL and productivity</a:t>
            </a:r>
            <a:endParaRPr lang="en-GB" sz="3200" dirty="0">
              <a:latin typeface="Calibri" pitchFamily="34" charset="0"/>
            </a:endParaRPr>
          </a:p>
        </p:txBody>
      </p:sp>
      <p:sp>
        <p:nvSpPr>
          <p:cNvPr id="11" name="Rectangle 10"/>
          <p:cNvSpPr/>
          <p:nvPr/>
        </p:nvSpPr>
        <p:spPr>
          <a:xfrm>
            <a:off x="1681956" y="6844759"/>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5518" b="1" dirty="0">
                <a:solidFill>
                  <a:schemeClr val="accent3">
                    <a:lumMod val="20000"/>
                    <a:lumOff val="80000"/>
                  </a:schemeClr>
                </a:solidFill>
              </a:rPr>
              <a:t>Introduction</a:t>
            </a:r>
          </a:p>
        </p:txBody>
      </p:sp>
      <p:sp>
        <p:nvSpPr>
          <p:cNvPr id="12" name="Text Box 194"/>
          <p:cNvSpPr txBox="1">
            <a:spLocks noChangeArrowheads="1"/>
          </p:cNvSpPr>
          <p:nvPr/>
        </p:nvSpPr>
        <p:spPr bwMode="auto">
          <a:xfrm>
            <a:off x="15558095" y="7735986"/>
            <a:ext cx="13035161" cy="5264102"/>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We use cross-country-industry panel data covering 14 OECD countries and 19 industries over the period 1985–2005</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The OECD NMR and EPL indicators:</a:t>
            </a:r>
          </a:p>
          <a:p>
            <a:pPr marL="1200150" lvl="1" indent="-457200" eaLnBrk="1" hangingPunct="1">
              <a:buFont typeface="Wingdings" panose="05000000000000000000" pitchFamily="2" charset="2"/>
              <a:buChar char="ü"/>
            </a:pPr>
            <a:r>
              <a:rPr lang="en-GB" sz="3200" dirty="0">
                <a:latin typeface="Arial" panose="020B0604020202020204" pitchFamily="34" charset="0"/>
                <a:cs typeface="Arial" panose="020B0604020202020204" pitchFamily="34" charset="0"/>
              </a:rPr>
              <a:t>Are based on information on laws, rules and market settings</a:t>
            </a:r>
          </a:p>
          <a:p>
            <a:pPr marL="1200150" lvl="1" indent="-457200" eaLnBrk="1" hangingPunct="1">
              <a:buFont typeface="Wingdings" panose="05000000000000000000" pitchFamily="2" charset="2"/>
              <a:buChar char="ü"/>
            </a:pPr>
            <a:r>
              <a:rPr lang="en-GB" sz="3200" dirty="0">
                <a:latin typeface="Arial" panose="020B0604020202020204" pitchFamily="34" charset="0"/>
                <a:cs typeface="Arial" panose="020B0604020202020204" pitchFamily="34" charset="0"/>
              </a:rPr>
              <a:t>NMR indicators measure the extent to which competition and firm choices are restricted for five industries: energy, transport, communication, retail services and professional services</a:t>
            </a:r>
          </a:p>
          <a:p>
            <a:pPr marL="1200150" lvl="1" indent="-457200" eaLnBrk="1" hangingPunct="1">
              <a:buFont typeface="Wingdings" panose="05000000000000000000" pitchFamily="2" charset="2"/>
              <a:buChar char="ü"/>
            </a:pPr>
            <a:r>
              <a:rPr lang="en-GB" sz="3200" dirty="0">
                <a:latin typeface="Arial" panose="020B0604020202020204" pitchFamily="34" charset="0"/>
                <a:cs typeface="Arial" panose="020B0604020202020204" pitchFamily="34" charset="0"/>
              </a:rPr>
              <a:t>EPL indicators measure the procedures and costs involved in dismissing individual workers with regular contracts and </a:t>
            </a:r>
            <a:r>
              <a:rPr lang="en-GB" sz="3200" dirty="0">
                <a:highlight>
                  <a:srgbClr val="FFFF00"/>
                </a:highlight>
                <a:latin typeface="Arial" panose="020B0604020202020204" pitchFamily="34" charset="0"/>
                <a:cs typeface="Arial" panose="020B0604020202020204" pitchFamily="34" charset="0"/>
              </a:rPr>
              <a:t>regulations</a:t>
            </a:r>
            <a:r>
              <a:rPr lang="en-GB" sz="3200" dirty="0">
                <a:latin typeface="Arial" panose="020B0604020202020204" pitchFamily="34" charset="0"/>
                <a:cs typeface="Arial" panose="020B0604020202020204" pitchFamily="34" charset="0"/>
              </a:rPr>
              <a:t> on temporary contracts</a:t>
            </a:r>
          </a:p>
        </p:txBody>
      </p:sp>
      <p:sp>
        <p:nvSpPr>
          <p:cNvPr id="13" name="Rectangle 12"/>
          <p:cNvSpPr/>
          <p:nvPr/>
        </p:nvSpPr>
        <p:spPr>
          <a:xfrm>
            <a:off x="1694233" y="14883132"/>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defTabSz="228600"/>
            <a:r>
              <a:rPr lang="en-US" sz="5518" b="1" dirty="0">
                <a:solidFill>
                  <a:schemeClr val="accent3">
                    <a:lumMod val="20000"/>
                    <a:lumOff val="80000"/>
                  </a:schemeClr>
                </a:solidFill>
              </a:rPr>
              <a:t>1. New measures of rent creation &amp; sharing</a:t>
            </a:r>
          </a:p>
        </p:txBody>
      </p:sp>
      <p:sp>
        <p:nvSpPr>
          <p:cNvPr id="14" name="Text Box 192"/>
          <p:cNvSpPr txBox="1">
            <a:spLocks noChangeArrowheads="1"/>
          </p:cNvSpPr>
          <p:nvPr/>
        </p:nvSpPr>
        <p:spPr bwMode="auto">
          <a:xfrm>
            <a:off x="15570371" y="14238973"/>
            <a:ext cx="13035161" cy="4771660"/>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We regress our new measures of rent creation and sharing on OECD NMR and EPL indicators, using the fixed effect estimator</a:t>
            </a:r>
          </a:p>
          <a:p>
            <a:pPr eaLnBrk="1" hangingPunct="1"/>
            <a:r>
              <a:rPr lang="en-GB" sz="3200" dirty="0">
                <a:latin typeface="Arial" panose="020B0604020202020204" pitchFamily="34" charset="0"/>
                <a:cs typeface="Arial" panose="020B0604020202020204" pitchFamily="34" charset="0"/>
              </a:rPr>
              <a:t>	(Table 1 shows the estimation results)</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We confirm Blanchard and </a:t>
            </a:r>
            <a:r>
              <a:rPr lang="en-GB" sz="3200" dirty="0" err="1">
                <a:latin typeface="Arial" panose="020B0604020202020204" pitchFamily="34" charset="0"/>
                <a:cs typeface="Arial" panose="020B0604020202020204" pitchFamily="34" charset="0"/>
              </a:rPr>
              <a:t>Giavazzi’s</a:t>
            </a:r>
            <a:r>
              <a:rPr lang="en-GB" sz="3200" dirty="0">
                <a:latin typeface="Arial" panose="020B0604020202020204" pitchFamily="34" charset="0"/>
                <a:cs typeface="Arial" panose="020B0604020202020204" pitchFamily="34" charset="0"/>
              </a:rPr>
              <a:t> (2003) theoretical model:</a:t>
            </a:r>
          </a:p>
          <a:p>
            <a:pPr marL="1200150" lvl="1" indent="-457200" eaLnBrk="1" hangingPunct="1">
              <a:buFont typeface="Wingdings" panose="05000000000000000000" pitchFamily="2" charset="2"/>
              <a:buChar char="ü"/>
            </a:pPr>
            <a:r>
              <a:rPr lang="en-GB" sz="3200" dirty="0">
                <a:latin typeface="Arial" panose="020B0604020202020204" pitchFamily="34" charset="0"/>
                <a:cs typeface="Arial" panose="020B0604020202020204" pitchFamily="34" charset="0"/>
              </a:rPr>
              <a:t>NMR influences rent creation positively</a:t>
            </a:r>
          </a:p>
          <a:p>
            <a:pPr marL="1200150" lvl="1" indent="-457200" eaLnBrk="1" hangingPunct="1">
              <a:buFont typeface="Wingdings" panose="05000000000000000000" pitchFamily="2" charset="2"/>
              <a:buChar char="ü"/>
            </a:pPr>
            <a:r>
              <a:rPr lang="en-GB" sz="3200" dirty="0">
                <a:latin typeface="Arial" panose="020B0604020202020204" pitchFamily="34" charset="0"/>
                <a:cs typeface="Arial" panose="020B0604020202020204" pitchFamily="34" charset="0"/>
              </a:rPr>
              <a:t>EPL has no impact on rent and boosts hourly wage rates</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But with interesting differences:</a:t>
            </a:r>
          </a:p>
          <a:p>
            <a:pPr marL="1200150" lvl="1" indent="-457200" eaLnBrk="1" hangingPunct="1">
              <a:buFont typeface="Wingdings" panose="05000000000000000000" pitchFamily="2" charset="2"/>
              <a:buChar char="ü"/>
            </a:pPr>
            <a:r>
              <a:rPr lang="en-GB" sz="3200" dirty="0">
                <a:latin typeface="Arial" panose="020B0604020202020204" pitchFamily="34" charset="0"/>
                <a:cs typeface="Arial" panose="020B0604020202020204" pitchFamily="34" charset="0"/>
              </a:rPr>
              <a:t>NMR also influences the workers’ share of rent positively</a:t>
            </a:r>
          </a:p>
          <a:p>
            <a:pPr marL="1200150" lvl="1" indent="-457200" eaLnBrk="1" hangingPunct="1">
              <a:buFont typeface="Wingdings" panose="05000000000000000000" pitchFamily="2" charset="2"/>
              <a:buChar char="ü"/>
            </a:pPr>
            <a:r>
              <a:rPr lang="en-GB" sz="3200" dirty="0">
                <a:latin typeface="Arial" panose="020B0604020202020204" pitchFamily="34" charset="0"/>
                <a:cs typeface="Arial" panose="020B0604020202020204" pitchFamily="34" charset="0"/>
              </a:rPr>
              <a:t>EPL has a negative impact on the intensity of use of labour</a:t>
            </a:r>
          </a:p>
        </p:txBody>
      </p:sp>
      <p:sp>
        <p:nvSpPr>
          <p:cNvPr id="15" name="Rectangle 14"/>
          <p:cNvSpPr/>
          <p:nvPr/>
        </p:nvSpPr>
        <p:spPr>
          <a:xfrm>
            <a:off x="15558094" y="13378924"/>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5518" b="1" dirty="0">
                <a:solidFill>
                  <a:schemeClr val="accent3">
                    <a:lumMod val="20000"/>
                    <a:lumOff val="80000"/>
                  </a:schemeClr>
                </a:solidFill>
              </a:rPr>
              <a:t>2. Impact of regulations on rent</a:t>
            </a:r>
          </a:p>
        </p:txBody>
      </p:sp>
      <p:sp>
        <p:nvSpPr>
          <p:cNvPr id="16" name="Text Box 191"/>
          <p:cNvSpPr txBox="1">
            <a:spLocks noChangeArrowheads="1"/>
          </p:cNvSpPr>
          <p:nvPr/>
        </p:nvSpPr>
        <p:spPr bwMode="auto">
          <a:xfrm>
            <a:off x="1694232" y="30278114"/>
            <a:ext cx="13035161" cy="6248987"/>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We investigate the Total Factor Productivity (TFP) impact of rent creation and rent sharing – and of regulations changing them – by performing instrumental variable regressions</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We use the OECD regulation indicators as relevant instruments</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We find that both rent creation and workers’ share of rent have a detrimental impact on TFP</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Using our estimation results, we calibrate an illustrative out-of-sample policy simulation of TFP gains from changes towards greater competition (i.e. the adoption of the lightest NMR)</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This simulation confirms that the gains expected from implementing ambitious NMR reforms could be significant in many countries (see Graph 2)</a:t>
            </a:r>
          </a:p>
        </p:txBody>
      </p:sp>
      <p:sp>
        <p:nvSpPr>
          <p:cNvPr id="17" name="Rectangle 16"/>
          <p:cNvSpPr/>
          <p:nvPr/>
        </p:nvSpPr>
        <p:spPr>
          <a:xfrm>
            <a:off x="1681955" y="29398324"/>
            <a:ext cx="13035161" cy="840978"/>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518" b="1" dirty="0">
                <a:solidFill>
                  <a:schemeClr val="accent3">
                    <a:lumMod val="20000"/>
                    <a:lumOff val="80000"/>
                  </a:schemeClr>
                </a:solidFill>
              </a:rPr>
              <a:t>3. Impact on productivity</a:t>
            </a:r>
          </a:p>
        </p:txBody>
      </p:sp>
      <p:sp>
        <p:nvSpPr>
          <p:cNvPr id="18" name="Text Box 193"/>
          <p:cNvSpPr txBox="1">
            <a:spLocks noChangeArrowheads="1"/>
          </p:cNvSpPr>
          <p:nvPr/>
        </p:nvSpPr>
        <p:spPr bwMode="auto">
          <a:xfrm>
            <a:off x="15570371" y="34040875"/>
            <a:ext cx="13035161" cy="2801890"/>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Firms’ rent differs markedly from total rent creation</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The positive impact of EPL on wages is offset by a negative impact on the intensity of use of labour</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NMR (mostly barriers to entry) negatively influences TFP through both rent creation and rent sharing</a:t>
            </a:r>
          </a:p>
        </p:txBody>
      </p:sp>
      <p:sp>
        <p:nvSpPr>
          <p:cNvPr id="19" name="Rectangle 18"/>
          <p:cNvSpPr/>
          <p:nvPr/>
        </p:nvSpPr>
        <p:spPr>
          <a:xfrm>
            <a:off x="15558093" y="33250763"/>
            <a:ext cx="13035161" cy="840978"/>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518" b="1" dirty="0">
                <a:solidFill>
                  <a:schemeClr val="accent3">
                    <a:lumMod val="20000"/>
                    <a:lumOff val="80000"/>
                  </a:schemeClr>
                </a:solidFill>
              </a:rPr>
              <a:t>Conclusions</a:t>
            </a:r>
          </a:p>
        </p:txBody>
      </p:sp>
      <p:graphicFrame>
        <p:nvGraphicFramePr>
          <p:cNvPr id="20" name="Content Placeholder 114" descr="Sample table with 4 columns, 7 rows." title="Sample Table"/>
          <p:cNvGraphicFramePr>
            <a:graphicFrameLocks/>
          </p:cNvGraphicFramePr>
          <p:nvPr>
            <p:extLst>
              <p:ext uri="{D42A27DB-BD31-4B8C-83A1-F6EECF244321}">
                <p14:modId xmlns:p14="http://schemas.microsoft.com/office/powerpoint/2010/main" val="2671371672"/>
              </p:ext>
            </p:extLst>
          </p:nvPr>
        </p:nvGraphicFramePr>
        <p:xfrm>
          <a:off x="15570372" y="19391243"/>
          <a:ext cx="13035160" cy="3831990"/>
        </p:xfrm>
        <a:graphic>
          <a:graphicData uri="http://schemas.openxmlformats.org/drawingml/2006/table">
            <a:tbl>
              <a:tblPr firstRow="1" bandRow="1">
                <a:tableStyleId>{F5AB1C69-6EDB-4FF4-983F-18BD219EF322}</a:tableStyleId>
              </a:tblPr>
              <a:tblGrid>
                <a:gridCol w="2607032">
                  <a:extLst>
                    <a:ext uri="{9D8B030D-6E8A-4147-A177-3AD203B41FA5}">
                      <a16:colId xmlns:a16="http://schemas.microsoft.com/office/drawing/2014/main" val="20000"/>
                    </a:ext>
                  </a:extLst>
                </a:gridCol>
                <a:gridCol w="2607032">
                  <a:extLst>
                    <a:ext uri="{9D8B030D-6E8A-4147-A177-3AD203B41FA5}">
                      <a16:colId xmlns:a16="http://schemas.microsoft.com/office/drawing/2014/main" val="20001"/>
                    </a:ext>
                  </a:extLst>
                </a:gridCol>
                <a:gridCol w="2607032">
                  <a:extLst>
                    <a:ext uri="{9D8B030D-6E8A-4147-A177-3AD203B41FA5}">
                      <a16:colId xmlns:a16="http://schemas.microsoft.com/office/drawing/2014/main" val="20002"/>
                    </a:ext>
                  </a:extLst>
                </a:gridCol>
                <a:gridCol w="2607032">
                  <a:extLst>
                    <a:ext uri="{9D8B030D-6E8A-4147-A177-3AD203B41FA5}">
                      <a16:colId xmlns:a16="http://schemas.microsoft.com/office/drawing/2014/main" val="20003"/>
                    </a:ext>
                  </a:extLst>
                </a:gridCol>
                <a:gridCol w="2607032">
                  <a:extLst>
                    <a:ext uri="{9D8B030D-6E8A-4147-A177-3AD203B41FA5}">
                      <a16:colId xmlns:a16="http://schemas.microsoft.com/office/drawing/2014/main" val="20004"/>
                    </a:ext>
                  </a:extLst>
                </a:gridCol>
              </a:tblGrid>
              <a:tr h="726778">
                <a:tc>
                  <a:txBody>
                    <a:bodyPr/>
                    <a:lstStyle/>
                    <a:p>
                      <a:endParaRPr lang="en-US" sz="2900" dirty="0"/>
                    </a:p>
                  </a:txBody>
                  <a:tcPr marL="84098" marR="84098" marT="42049" marB="42049" anchor="ctr">
                    <a:solidFill>
                      <a:srgbClr val="5AC8DF"/>
                    </a:solidFill>
                  </a:tcPr>
                </a:tc>
                <a:tc>
                  <a:txBody>
                    <a:bodyPr/>
                    <a:lstStyle/>
                    <a:p>
                      <a:pPr algn="ctr">
                        <a:lnSpc>
                          <a:spcPct val="107000"/>
                        </a:lnSpc>
                        <a:spcAft>
                          <a:spcPts val="0"/>
                        </a:spcAft>
                      </a:pPr>
                      <a:r>
                        <a:rPr lang="en-GB" sz="2900" b="1">
                          <a:effectLst/>
                          <a:latin typeface="+mn-lt"/>
                          <a:ea typeface="Calibri" panose="020F0502020204030204" pitchFamily="34" charset="0"/>
                          <a:cs typeface="Times New Roman" panose="02020603050405020304" pitchFamily="18" charset="0"/>
                        </a:rPr>
                        <a:t>Mark-up rate</a:t>
                      </a:r>
                      <a:endParaRPr lang="en-GB" sz="2900">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tc>
                  <a:txBody>
                    <a:bodyPr/>
                    <a:lstStyle/>
                    <a:p>
                      <a:pPr algn="ctr">
                        <a:lnSpc>
                          <a:spcPct val="107000"/>
                        </a:lnSpc>
                        <a:spcAft>
                          <a:spcPts val="0"/>
                        </a:spcAft>
                      </a:pPr>
                      <a:r>
                        <a:rPr lang="en-GB" sz="2900" b="1">
                          <a:effectLst/>
                          <a:latin typeface="+mn-lt"/>
                          <a:ea typeface="Calibri" panose="020F0502020204030204" pitchFamily="34" charset="0"/>
                          <a:cs typeface="Times New Roman" panose="02020603050405020304" pitchFamily="18" charset="0"/>
                        </a:rPr>
                        <a:t>Workers’ </a:t>
                      </a:r>
                      <a:endParaRPr lang="en-GB" sz="2900">
                        <a:effectLst/>
                        <a:latin typeface="+mn-lt"/>
                        <a:ea typeface="Calibri" panose="020F0502020204030204" pitchFamily="34" charset="0"/>
                        <a:cs typeface="Times New Roman" panose="02020603050405020304" pitchFamily="18" charset="0"/>
                      </a:endParaRPr>
                    </a:p>
                    <a:p>
                      <a:pPr algn="ctr">
                        <a:lnSpc>
                          <a:spcPct val="107000"/>
                        </a:lnSpc>
                        <a:spcAft>
                          <a:spcPts val="0"/>
                        </a:spcAft>
                      </a:pPr>
                      <a:r>
                        <a:rPr lang="en-GB" sz="2900" b="1">
                          <a:effectLst/>
                          <a:latin typeface="+mn-lt"/>
                          <a:ea typeface="Calibri" panose="020F0502020204030204" pitchFamily="34" charset="0"/>
                          <a:cs typeface="Times New Roman" panose="02020603050405020304" pitchFamily="18" charset="0"/>
                        </a:rPr>
                        <a:t>share of rent </a:t>
                      </a:r>
                      <a:endParaRPr lang="en-GB" sz="2900">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tc>
                  <a:txBody>
                    <a:bodyPr/>
                    <a:lstStyle/>
                    <a:p>
                      <a:pPr algn="ctr">
                        <a:lnSpc>
                          <a:spcPct val="107000"/>
                        </a:lnSpc>
                        <a:spcAft>
                          <a:spcPts val="0"/>
                        </a:spcAft>
                      </a:pPr>
                      <a:r>
                        <a:rPr lang="en-GB" sz="2900" b="1" dirty="0">
                          <a:effectLst/>
                          <a:latin typeface="+mn-lt"/>
                          <a:ea typeface="Calibri" panose="020F0502020204030204" pitchFamily="34" charset="0"/>
                          <a:cs typeface="Times New Roman" panose="02020603050405020304" pitchFamily="18" charset="0"/>
                        </a:rPr>
                        <a:t>Workers’ rent per hour</a:t>
                      </a:r>
                      <a:endParaRPr lang="en-GB" sz="2900" dirty="0">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tc>
                  <a:txBody>
                    <a:bodyPr/>
                    <a:lstStyle/>
                    <a:p>
                      <a:pPr algn="ctr">
                        <a:lnSpc>
                          <a:spcPct val="107000"/>
                        </a:lnSpc>
                        <a:spcAft>
                          <a:spcPts val="0"/>
                        </a:spcAft>
                      </a:pPr>
                      <a:r>
                        <a:rPr lang="en-GB" sz="2900" b="1" dirty="0">
                          <a:effectLst/>
                          <a:latin typeface="+mn-lt"/>
                          <a:ea typeface="Calibri" panose="020F0502020204030204" pitchFamily="34" charset="0"/>
                          <a:cs typeface="Times New Roman" panose="02020603050405020304" pitchFamily="18" charset="0"/>
                        </a:rPr>
                        <a:t>Intensity of use of labour</a:t>
                      </a:r>
                      <a:endParaRPr lang="en-GB" sz="2900" dirty="0">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extLst>
                  <a:ext uri="{0D108BD9-81ED-4DB2-BD59-A6C34878D82A}">
                    <a16:rowId xmlns:a16="http://schemas.microsoft.com/office/drawing/2014/main" val="10000"/>
                  </a:ext>
                </a:extLst>
              </a:tr>
              <a:tr h="726778">
                <a:tc>
                  <a:txBody>
                    <a:bodyPr/>
                    <a:lstStyle/>
                    <a:p>
                      <a:endParaRPr lang="en-US" sz="2900" dirty="0"/>
                    </a:p>
                  </a:txBody>
                  <a:tcPr marL="84098" marR="84098" marT="42049" marB="42049" anchor="ctr">
                    <a:solidFill>
                      <a:srgbClr val="5AC8DF"/>
                    </a:solidFill>
                  </a:tcPr>
                </a:tc>
                <a:tc>
                  <a:txBody>
                    <a:bodyPr/>
                    <a:lstStyle/>
                    <a:p>
                      <a:pPr algn="ctr">
                        <a:lnSpc>
                          <a:spcPct val="107000"/>
                        </a:lnSpc>
                        <a:spcAft>
                          <a:spcPts val="0"/>
                        </a:spcAft>
                      </a:pPr>
                      <a:r>
                        <a:rPr lang="en-GB" sz="2900" b="1">
                          <a:solidFill>
                            <a:schemeClr val="bg1"/>
                          </a:solidFill>
                          <a:effectLst/>
                          <a:latin typeface="+mn-lt"/>
                          <a:ea typeface="Calibri" panose="020F0502020204030204" pitchFamily="34" charset="0"/>
                          <a:cs typeface="Times New Roman" panose="02020603050405020304" pitchFamily="18" charset="0"/>
                        </a:rPr>
                        <a:t>(1)</a:t>
                      </a:r>
                      <a:endParaRPr lang="en-GB" sz="2900">
                        <a:solidFill>
                          <a:schemeClr val="bg1"/>
                        </a:solidFill>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tc>
                  <a:txBody>
                    <a:bodyPr/>
                    <a:lstStyle/>
                    <a:p>
                      <a:pPr algn="ctr">
                        <a:lnSpc>
                          <a:spcPct val="107000"/>
                        </a:lnSpc>
                        <a:spcAft>
                          <a:spcPts val="0"/>
                        </a:spcAft>
                      </a:pPr>
                      <a:r>
                        <a:rPr lang="en-GB" sz="2900" b="1">
                          <a:solidFill>
                            <a:schemeClr val="bg1"/>
                          </a:solidFill>
                          <a:effectLst/>
                          <a:latin typeface="+mn-lt"/>
                          <a:ea typeface="Calibri" panose="020F0502020204030204" pitchFamily="34" charset="0"/>
                          <a:cs typeface="Times New Roman" panose="02020603050405020304" pitchFamily="18" charset="0"/>
                        </a:rPr>
                        <a:t>(2)=(3)+(4)-(1)</a:t>
                      </a:r>
                      <a:endParaRPr lang="en-GB" sz="2900">
                        <a:solidFill>
                          <a:schemeClr val="bg1"/>
                        </a:solidFill>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tc>
                  <a:txBody>
                    <a:bodyPr/>
                    <a:lstStyle/>
                    <a:p>
                      <a:pPr algn="ctr">
                        <a:lnSpc>
                          <a:spcPct val="107000"/>
                        </a:lnSpc>
                        <a:spcAft>
                          <a:spcPts val="0"/>
                        </a:spcAft>
                      </a:pPr>
                      <a:r>
                        <a:rPr lang="en-GB" sz="2900" b="1" dirty="0">
                          <a:solidFill>
                            <a:schemeClr val="bg1"/>
                          </a:solidFill>
                          <a:effectLst/>
                          <a:latin typeface="+mn-lt"/>
                          <a:ea typeface="Calibri" panose="020F0502020204030204" pitchFamily="34" charset="0"/>
                          <a:cs typeface="Times New Roman" panose="02020603050405020304" pitchFamily="18" charset="0"/>
                        </a:rPr>
                        <a:t>(3)</a:t>
                      </a:r>
                      <a:endParaRPr lang="en-GB" sz="2900" dirty="0">
                        <a:solidFill>
                          <a:schemeClr val="bg1"/>
                        </a:solidFill>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tc>
                  <a:txBody>
                    <a:bodyPr/>
                    <a:lstStyle/>
                    <a:p>
                      <a:pPr algn="ctr">
                        <a:lnSpc>
                          <a:spcPct val="107000"/>
                        </a:lnSpc>
                        <a:spcAft>
                          <a:spcPts val="0"/>
                        </a:spcAft>
                      </a:pPr>
                      <a:r>
                        <a:rPr lang="en-GB" sz="2900" b="1" dirty="0">
                          <a:solidFill>
                            <a:schemeClr val="bg1"/>
                          </a:solidFill>
                          <a:effectLst/>
                          <a:latin typeface="+mn-lt"/>
                          <a:ea typeface="Calibri" panose="020F0502020204030204" pitchFamily="34" charset="0"/>
                          <a:cs typeface="Times New Roman" panose="02020603050405020304" pitchFamily="18" charset="0"/>
                        </a:rPr>
                        <a:t>(4)</a:t>
                      </a:r>
                      <a:endParaRPr lang="en-GB" sz="2900" dirty="0">
                        <a:solidFill>
                          <a:schemeClr val="bg1"/>
                        </a:solidFill>
                        <a:effectLst/>
                        <a:latin typeface="+mn-lt"/>
                        <a:ea typeface="Calibri" panose="020F0502020204030204" pitchFamily="34" charset="0"/>
                        <a:cs typeface="Times New Roman" panose="02020603050405020304" pitchFamily="18" charset="0"/>
                      </a:endParaRPr>
                    </a:p>
                  </a:txBody>
                  <a:tcPr marL="47625" marR="47625" marT="0" marB="0" anchor="ctr">
                    <a:solidFill>
                      <a:srgbClr val="5AC8DF"/>
                    </a:solidFill>
                  </a:tcPr>
                </a:tc>
                <a:extLst>
                  <a:ext uri="{0D108BD9-81ED-4DB2-BD59-A6C34878D82A}">
                    <a16:rowId xmlns:a16="http://schemas.microsoft.com/office/drawing/2014/main" val="10004"/>
                  </a:ext>
                </a:extLst>
              </a:tr>
              <a:tr h="726778">
                <a:tc>
                  <a:txBody>
                    <a:bodyPr/>
                    <a:lstStyle/>
                    <a:p>
                      <a:pPr>
                        <a:lnSpc>
                          <a:spcPct val="107000"/>
                        </a:lnSpc>
                        <a:spcAft>
                          <a:spcPts val="0"/>
                        </a:spcAft>
                      </a:pPr>
                      <a:r>
                        <a:rPr lang="en-GB" sz="2900" b="1" dirty="0">
                          <a:effectLst/>
                          <a:latin typeface="+mn-lt"/>
                          <a:ea typeface="Calibri" panose="020F0502020204030204" pitchFamily="34" charset="0"/>
                          <a:cs typeface="Times New Roman" panose="02020603050405020304" pitchFamily="18" charset="0"/>
                        </a:rPr>
                        <a:t>NMR - Entry</a:t>
                      </a:r>
                      <a:endParaRPr lang="en-GB" sz="2900" dirty="0">
                        <a:effectLst/>
                        <a:latin typeface="+mn-lt"/>
                        <a:ea typeface="Calibri" panose="020F0502020204030204" pitchFamily="34" charset="0"/>
                        <a:cs typeface="Times New Roman" panose="02020603050405020304" pitchFamily="18" charset="0"/>
                      </a:endParaRP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0.0516***</a:t>
                      </a:r>
                    </a:p>
                  </a:txBody>
                  <a:tcPr marL="47625" marR="47625" marT="0" marB="0" anchor="ctr"/>
                </a:tc>
                <a:tc>
                  <a:txBody>
                    <a:bodyPr/>
                    <a:lstStyle/>
                    <a:p>
                      <a:pPr algn="ctr">
                        <a:lnSpc>
                          <a:spcPct val="107000"/>
                        </a:lnSpc>
                        <a:spcAft>
                          <a:spcPts val="0"/>
                        </a:spcAft>
                      </a:pPr>
                      <a:r>
                        <a:rPr lang="en-GB" sz="2900">
                          <a:effectLst/>
                          <a:latin typeface="+mn-lt"/>
                          <a:ea typeface="Calibri" panose="020F0502020204030204" pitchFamily="34" charset="0"/>
                          <a:cs typeface="Times New Roman" panose="02020603050405020304" pitchFamily="18" charset="0"/>
                        </a:rPr>
                        <a:t>0.0644***</a:t>
                      </a:r>
                    </a:p>
                  </a:txBody>
                  <a:tcPr marL="47625" marR="47625" marT="0" marB="0" anchor="ctr"/>
                </a:tc>
                <a:tc>
                  <a:txBody>
                    <a:bodyPr/>
                    <a:lstStyle/>
                    <a:p>
                      <a:pPr algn="ctr">
                        <a:lnSpc>
                          <a:spcPct val="107000"/>
                        </a:lnSpc>
                        <a:spcAft>
                          <a:spcPts val="0"/>
                        </a:spcAft>
                      </a:pPr>
                      <a:r>
                        <a:rPr lang="en-GB" sz="2900">
                          <a:effectLst/>
                          <a:latin typeface="+mn-lt"/>
                          <a:ea typeface="Calibri" panose="020F0502020204030204" pitchFamily="34" charset="0"/>
                          <a:cs typeface="Times New Roman" panose="02020603050405020304" pitchFamily="18" charset="0"/>
                        </a:rPr>
                        <a:t>0.0510***</a:t>
                      </a: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0.0641***</a:t>
                      </a:r>
                    </a:p>
                  </a:txBody>
                  <a:tcPr marL="47625" marR="47625" marT="0" marB="0" anchor="ctr"/>
                </a:tc>
                <a:extLst>
                  <a:ext uri="{0D108BD9-81ED-4DB2-BD59-A6C34878D82A}">
                    <a16:rowId xmlns:a16="http://schemas.microsoft.com/office/drawing/2014/main" val="10001"/>
                  </a:ext>
                </a:extLst>
              </a:tr>
              <a:tr h="726778">
                <a:tc>
                  <a:txBody>
                    <a:bodyPr/>
                    <a:lstStyle/>
                    <a:p>
                      <a:pPr>
                        <a:lnSpc>
                          <a:spcPct val="107000"/>
                        </a:lnSpc>
                        <a:spcAft>
                          <a:spcPts val="0"/>
                        </a:spcAft>
                      </a:pPr>
                      <a:r>
                        <a:rPr lang="en-GB" sz="2900" b="1">
                          <a:effectLst/>
                          <a:latin typeface="+mn-lt"/>
                          <a:ea typeface="Calibri" panose="020F0502020204030204" pitchFamily="34" charset="0"/>
                          <a:cs typeface="Times New Roman" panose="02020603050405020304" pitchFamily="18" charset="0"/>
                        </a:rPr>
                        <a:t>NMR - State</a:t>
                      </a:r>
                      <a:endParaRPr lang="en-GB" sz="2900">
                        <a:effectLst/>
                        <a:latin typeface="+mn-lt"/>
                        <a:ea typeface="Calibri" panose="020F0502020204030204" pitchFamily="34" charset="0"/>
                        <a:cs typeface="Times New Roman" panose="02020603050405020304" pitchFamily="18" charset="0"/>
                      </a:endParaRP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0.0229**</a:t>
                      </a: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0.00546</a:t>
                      </a: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-0.00696</a:t>
                      </a: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0.0350***</a:t>
                      </a:r>
                    </a:p>
                  </a:txBody>
                  <a:tcPr marL="47625" marR="47625" marT="0" marB="0" anchor="ctr"/>
                </a:tc>
                <a:extLst>
                  <a:ext uri="{0D108BD9-81ED-4DB2-BD59-A6C34878D82A}">
                    <a16:rowId xmlns:a16="http://schemas.microsoft.com/office/drawing/2014/main" val="10002"/>
                  </a:ext>
                </a:extLst>
              </a:tr>
              <a:tr h="726778">
                <a:tc>
                  <a:txBody>
                    <a:bodyPr/>
                    <a:lstStyle/>
                    <a:p>
                      <a:pPr>
                        <a:lnSpc>
                          <a:spcPct val="107000"/>
                        </a:lnSpc>
                        <a:spcAft>
                          <a:spcPts val="0"/>
                        </a:spcAft>
                      </a:pPr>
                      <a:r>
                        <a:rPr lang="en-GB" sz="2900" b="1" dirty="0">
                          <a:effectLst/>
                          <a:latin typeface="+mn-lt"/>
                          <a:ea typeface="Calibri" panose="020F0502020204030204" pitchFamily="34" charset="0"/>
                          <a:cs typeface="Times New Roman" panose="02020603050405020304" pitchFamily="18" charset="0"/>
                        </a:rPr>
                        <a:t>EPL - Impact</a:t>
                      </a:r>
                      <a:endParaRPr lang="en-GB" sz="2900" dirty="0">
                        <a:effectLst/>
                        <a:latin typeface="+mn-lt"/>
                        <a:ea typeface="Calibri" panose="020F0502020204030204" pitchFamily="34" charset="0"/>
                        <a:cs typeface="Times New Roman" panose="02020603050405020304" pitchFamily="18" charset="0"/>
                      </a:endParaRPr>
                    </a:p>
                  </a:txBody>
                  <a:tcPr marL="47625" marR="47625" marT="0" marB="0" anchor="ctr"/>
                </a:tc>
                <a:tc>
                  <a:txBody>
                    <a:bodyPr/>
                    <a:lstStyle/>
                    <a:p>
                      <a:pPr algn="ctr">
                        <a:lnSpc>
                          <a:spcPct val="107000"/>
                        </a:lnSpc>
                        <a:spcAft>
                          <a:spcPts val="0"/>
                        </a:spcAft>
                      </a:pPr>
                      <a:r>
                        <a:rPr lang="en-GB" sz="2900">
                          <a:effectLst/>
                          <a:latin typeface="+mn-lt"/>
                          <a:ea typeface="Calibri" panose="020F0502020204030204" pitchFamily="34" charset="0"/>
                          <a:cs typeface="Times New Roman" panose="02020603050405020304" pitchFamily="18" charset="0"/>
                        </a:rPr>
                        <a:t>0.0124</a:t>
                      </a:r>
                    </a:p>
                  </a:txBody>
                  <a:tcPr marL="47625" marR="47625" marT="0" marB="0" anchor="ctr"/>
                </a:tc>
                <a:tc>
                  <a:txBody>
                    <a:bodyPr/>
                    <a:lstStyle/>
                    <a:p>
                      <a:pPr algn="ctr">
                        <a:lnSpc>
                          <a:spcPct val="107000"/>
                        </a:lnSpc>
                        <a:spcAft>
                          <a:spcPts val="0"/>
                        </a:spcAft>
                      </a:pPr>
                      <a:r>
                        <a:rPr lang="en-GB" sz="2900">
                          <a:effectLst/>
                          <a:latin typeface="+mn-lt"/>
                          <a:ea typeface="Calibri" panose="020F0502020204030204" pitchFamily="34" charset="0"/>
                          <a:cs typeface="Times New Roman" panose="02020603050405020304" pitchFamily="18" charset="0"/>
                        </a:rPr>
                        <a:t>-0.161</a:t>
                      </a: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0.375***</a:t>
                      </a:r>
                    </a:p>
                  </a:txBody>
                  <a:tcPr marL="47625" marR="47625" marT="0" marB="0" anchor="ctr"/>
                </a:tc>
                <a:tc>
                  <a:txBody>
                    <a:bodyPr/>
                    <a:lstStyle/>
                    <a:p>
                      <a:pPr algn="ctr">
                        <a:lnSpc>
                          <a:spcPct val="107000"/>
                        </a:lnSpc>
                        <a:spcAft>
                          <a:spcPts val="0"/>
                        </a:spcAft>
                      </a:pPr>
                      <a:r>
                        <a:rPr lang="en-GB" sz="2900" dirty="0">
                          <a:effectLst/>
                          <a:latin typeface="+mn-lt"/>
                          <a:ea typeface="Calibri" panose="020F0502020204030204" pitchFamily="34" charset="0"/>
                          <a:cs typeface="Times New Roman" panose="02020603050405020304" pitchFamily="18" charset="0"/>
                        </a:rPr>
                        <a:t>-0.487***</a:t>
                      </a:r>
                    </a:p>
                  </a:txBody>
                  <a:tcPr marL="47625" marR="47625" marT="0" marB="0" anchor="ctr"/>
                </a:tc>
                <a:extLst>
                  <a:ext uri="{0D108BD9-81ED-4DB2-BD59-A6C34878D82A}">
                    <a16:rowId xmlns:a16="http://schemas.microsoft.com/office/drawing/2014/main" val="10003"/>
                  </a:ext>
                </a:extLst>
              </a:tr>
            </a:tbl>
          </a:graphicData>
        </a:graphic>
      </p:graphicFrame>
      <p:sp>
        <p:nvSpPr>
          <p:cNvPr id="21" name="Text Box 190"/>
          <p:cNvSpPr txBox="1">
            <a:spLocks noChangeArrowheads="1"/>
          </p:cNvSpPr>
          <p:nvPr/>
        </p:nvSpPr>
        <p:spPr bwMode="auto">
          <a:xfrm>
            <a:off x="1694233" y="15795412"/>
            <a:ext cx="13035161" cy="4771660"/>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While standard measures of mark-up, such as the Lerner index, assume perfect labour markets, our new measures relax this assumption by considering that workers may appropriate part of the rent created in their industry through their wages.</a:t>
            </a:r>
          </a:p>
          <a:p>
            <a:pPr marL="457200" indent="-457200" eaLnBrk="1" hangingPunct="1">
              <a:buFont typeface="Wingdings" panose="05000000000000000000" pitchFamily="2" charset="2"/>
              <a:buChar char="v"/>
            </a:pPr>
            <a:r>
              <a:rPr lang="en-GB" sz="3200" dirty="0">
                <a:latin typeface="Arial" panose="020B0604020202020204" pitchFamily="34" charset="0"/>
                <a:cs typeface="Arial" panose="020B0604020202020204" pitchFamily="34" charset="0"/>
              </a:rPr>
              <a:t>In our sample, on average, rents are shared equally between workers and firms, but with marked variations between observations (see Graph 1): </a:t>
            </a:r>
          </a:p>
          <a:p>
            <a:pPr eaLnBrk="1" hangingPunct="1"/>
            <a:r>
              <a:rPr lang="en-GB" sz="3200" dirty="0">
                <a:latin typeface="Arial" panose="020B0604020202020204" pitchFamily="34" charset="0"/>
                <a:cs typeface="Arial" panose="020B0604020202020204" pitchFamily="34" charset="0"/>
              </a:rPr>
              <a:t>			The Lerner index provides a very noisy measure of total mark-			up and so of lack of competition.</a:t>
            </a:r>
            <a:endParaRPr lang="en-US" sz="3200" dirty="0">
              <a:latin typeface="Arial" panose="020B0604020202020204" pitchFamily="34" charset="0"/>
              <a:cs typeface="Arial" panose="020B0604020202020204" pitchFamily="34" charset="0"/>
            </a:endParaRPr>
          </a:p>
        </p:txBody>
      </p:sp>
      <p:sp>
        <p:nvSpPr>
          <p:cNvPr id="22" name="Rectangle 21"/>
          <p:cNvSpPr/>
          <p:nvPr/>
        </p:nvSpPr>
        <p:spPr>
          <a:xfrm>
            <a:off x="15558095" y="6844759"/>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518" b="1" dirty="0">
                <a:solidFill>
                  <a:schemeClr val="accent3">
                    <a:lumMod val="20000"/>
                    <a:lumOff val="80000"/>
                  </a:schemeClr>
                </a:solidFill>
              </a:rPr>
              <a:t>Materials</a:t>
            </a:r>
          </a:p>
        </p:txBody>
      </p:sp>
      <p:sp>
        <p:nvSpPr>
          <p:cNvPr id="23" name="Text Box 180"/>
          <p:cNvSpPr txBox="1">
            <a:spLocks noChangeArrowheads="1"/>
          </p:cNvSpPr>
          <p:nvPr/>
        </p:nvSpPr>
        <p:spPr bwMode="auto">
          <a:xfrm>
            <a:off x="15570371" y="24096444"/>
            <a:ext cx="8200579" cy="431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207" b="1" dirty="0">
                <a:latin typeface="Calibri" pitchFamily="34" charset="0"/>
              </a:rPr>
              <a:t>Table 1. Impact of regulation indicators on rent creation and sharing</a:t>
            </a:r>
          </a:p>
        </p:txBody>
      </p:sp>
      <p:sp>
        <p:nvSpPr>
          <p:cNvPr id="25" name="Text Box 180"/>
          <p:cNvSpPr txBox="1">
            <a:spLocks noChangeArrowheads="1"/>
          </p:cNvSpPr>
          <p:nvPr/>
        </p:nvSpPr>
        <p:spPr bwMode="auto">
          <a:xfrm>
            <a:off x="1646626" y="28405378"/>
            <a:ext cx="5802166" cy="431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207" b="1" dirty="0">
                <a:latin typeface="Calibri" pitchFamily="34" charset="0"/>
              </a:rPr>
              <a:t>Graph 1. Mark-up rate and rent sharing, Density</a:t>
            </a:r>
            <a:endParaRPr lang="en-US" sz="2207" dirty="0">
              <a:latin typeface="Calibri" pitchFamily="34" charset="0"/>
            </a:endParaRPr>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19969" y="962877"/>
            <a:ext cx="4073287" cy="2538633"/>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92148" y="4116009"/>
            <a:ext cx="4101108" cy="2156389"/>
          </a:xfrm>
          <a:prstGeom prst="rect">
            <a:avLst/>
          </a:prstGeom>
        </p:spPr>
      </p:pic>
      <p:pic>
        <p:nvPicPr>
          <p:cNvPr id="26" name="Imag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95896" y="20976239"/>
            <a:ext cx="11168669" cy="7304790"/>
          </a:xfrm>
          <a:prstGeom prst="rect">
            <a:avLst/>
          </a:prstGeom>
        </p:spPr>
      </p:pic>
      <p:sp>
        <p:nvSpPr>
          <p:cNvPr id="35" name="Text Box 180"/>
          <p:cNvSpPr txBox="1">
            <a:spLocks noChangeArrowheads="1"/>
          </p:cNvSpPr>
          <p:nvPr/>
        </p:nvSpPr>
        <p:spPr bwMode="auto">
          <a:xfrm>
            <a:off x="15863371" y="32347081"/>
            <a:ext cx="6217535" cy="431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207" b="1" dirty="0">
                <a:latin typeface="Calibri" pitchFamily="34" charset="0"/>
              </a:rPr>
              <a:t>Graph 2. TFP gains from adopting the lightest NMR</a:t>
            </a:r>
            <a:endParaRPr lang="en-US" sz="2207" dirty="0">
              <a:latin typeface="Calibri" pitchFamily="34" charset="0"/>
            </a:endParaRPr>
          </a:p>
        </p:txBody>
      </p:sp>
      <p:pic>
        <p:nvPicPr>
          <p:cNvPr id="36" name="Image 35"/>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570371" y="24993909"/>
            <a:ext cx="11163962" cy="7301202"/>
          </a:xfrm>
          <a:prstGeom prst="rect">
            <a:avLst/>
          </a:prstGeom>
          <a:noFill/>
        </p:spPr>
      </p:pic>
      <p:sp>
        <p:nvSpPr>
          <p:cNvPr id="27" name="ZoneTexte 26"/>
          <p:cNvSpPr txBox="1"/>
          <p:nvPr/>
        </p:nvSpPr>
        <p:spPr>
          <a:xfrm>
            <a:off x="15570371" y="23217441"/>
            <a:ext cx="12387174" cy="769441"/>
          </a:xfrm>
          <a:prstGeom prst="rect">
            <a:avLst/>
          </a:prstGeom>
          <a:noFill/>
        </p:spPr>
        <p:txBody>
          <a:bodyPr wrap="none" rtlCol="0">
            <a:spAutoFit/>
          </a:bodyPr>
          <a:lstStyle/>
          <a:p>
            <a:r>
              <a:rPr lang="en-GB" sz="2000" dirty="0"/>
              <a:t>‘</a:t>
            </a:r>
            <a:r>
              <a:rPr lang="en-GB" sz="2200" dirty="0"/>
              <a:t>NMR-Entry’: barriers to entry; ‘NMR-State’: State control; ‘EPL-impact’: EPL x the intensity of use of labour</a:t>
            </a:r>
          </a:p>
          <a:p>
            <a:r>
              <a:rPr lang="en-GB" sz="2200" i="1" dirty="0"/>
              <a:t>*** p&lt;0.01, ** p&lt;0.05, * p&lt;0.1</a:t>
            </a:r>
            <a:endParaRPr lang="en-GB" sz="2200" dirty="0"/>
          </a:p>
        </p:txBody>
      </p:sp>
      <p:sp>
        <p:nvSpPr>
          <p:cNvPr id="37" name="Flèche droite 36"/>
          <p:cNvSpPr/>
          <p:nvPr/>
        </p:nvSpPr>
        <p:spPr>
          <a:xfrm>
            <a:off x="2406317" y="19810805"/>
            <a:ext cx="697832" cy="165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76996347"/>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10584</TotalTime>
  <Words>899</Words>
  <Application>Microsoft Office PowerPoint</Application>
  <PresentationFormat>Personnalisé</PresentationFormat>
  <Paragraphs>82</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Times New Roman</vt:lpstr>
      <vt:lpstr>Wingdings</vt:lpstr>
      <vt:lpstr>Office Theme</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B. Houston</dc:creator>
  <cp:lastModifiedBy>Rachelle Petit</cp:lastModifiedBy>
  <cp:revision>50</cp:revision>
  <dcterms:created xsi:type="dcterms:W3CDTF">2016-06-27T20:00:38Z</dcterms:created>
  <dcterms:modified xsi:type="dcterms:W3CDTF">2023-01-24T07:56:48Z</dcterms:modified>
</cp:coreProperties>
</file>