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30275213" cy="4280376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29"/>
    <p:restoredTop sz="93721" autoAdjust="0"/>
  </p:normalViewPr>
  <p:slideViewPr>
    <p:cSldViewPr snapToGrid="0">
      <p:cViewPr>
        <p:scale>
          <a:sx n="100" d="100"/>
          <a:sy n="100" d="100"/>
        </p:scale>
        <p:origin x="-9684" y="-39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1" name="PlaceHolder 1"/>
          <p:cNvSpPr>
            <a:spLocks noGrp="1" noRot="1" noChangeAspect="1"/>
          </p:cNvSpPr>
          <p:nvPr>
            <p:ph type="sldImg"/>
          </p:nvPr>
        </p:nvSpPr>
        <p:spPr>
          <a:xfrm>
            <a:off x="216000" y="812520"/>
            <a:ext cx="7127280" cy="4008960"/>
          </a:xfrm>
          <a:prstGeom prst="rect">
            <a:avLst/>
          </a:prstGeom>
        </p:spPr>
        <p:txBody>
          <a:bodyPr lIns="0" tIns="0" rIns="0" bIns="0" anchor="ctr">
            <a:noAutofit/>
          </a:bodyPr>
          <a:lstStyle/>
          <a:p>
            <a:r>
              <a:rPr lang="en-US" sz="1800" b="0" strike="noStrike" spc="-1">
                <a:solidFill>
                  <a:srgbClr val="000000"/>
                </a:solidFill>
                <a:latin typeface="Calibri"/>
              </a:rPr>
              <a:t>Cliquez pour déplacer la diapo</a:t>
            </a:r>
          </a:p>
        </p:txBody>
      </p:sp>
      <p:sp>
        <p:nvSpPr>
          <p:cNvPr id="42" name="PlaceHolder 2"/>
          <p:cNvSpPr>
            <a:spLocks noGrp="1"/>
          </p:cNvSpPr>
          <p:nvPr>
            <p:ph type="body"/>
          </p:nvPr>
        </p:nvSpPr>
        <p:spPr>
          <a:xfrm>
            <a:off x="756000" y="5078520"/>
            <a:ext cx="6047640" cy="4811040"/>
          </a:xfrm>
          <a:prstGeom prst="rect">
            <a:avLst/>
          </a:prstGeom>
        </p:spPr>
        <p:txBody>
          <a:bodyPr lIns="0" tIns="0" rIns="0" bIns="0">
            <a:noAutofit/>
          </a:bodyPr>
          <a:lstStyle/>
          <a:p>
            <a:r>
              <a:rPr lang="fr-FR" sz="2000" b="0" strike="noStrike" spc="-1">
                <a:latin typeface="Arial"/>
              </a:rPr>
              <a:t>Cliquez pour modifier le format des notes</a:t>
            </a:r>
          </a:p>
        </p:txBody>
      </p:sp>
      <p:sp>
        <p:nvSpPr>
          <p:cNvPr id="43" name="PlaceHolder 3"/>
          <p:cNvSpPr>
            <a:spLocks noGrp="1"/>
          </p:cNvSpPr>
          <p:nvPr>
            <p:ph type="hdr"/>
          </p:nvPr>
        </p:nvSpPr>
        <p:spPr>
          <a:xfrm>
            <a:off x="0" y="0"/>
            <a:ext cx="3280680" cy="534240"/>
          </a:xfrm>
          <a:prstGeom prst="rect">
            <a:avLst/>
          </a:prstGeom>
        </p:spPr>
        <p:txBody>
          <a:bodyPr lIns="0" tIns="0" rIns="0" bIns="0">
            <a:noAutofit/>
          </a:bodyPr>
          <a:lstStyle/>
          <a:p>
            <a:r>
              <a:rPr lang="fr-FR" sz="1400" b="0" strike="noStrike" spc="-1">
                <a:latin typeface="Times New Roman"/>
              </a:rPr>
              <a:t>&lt;en-tête&gt;</a:t>
            </a:r>
          </a:p>
        </p:txBody>
      </p:sp>
      <p:sp>
        <p:nvSpPr>
          <p:cNvPr id="44" name="PlaceHolder 4"/>
          <p:cNvSpPr>
            <a:spLocks noGrp="1"/>
          </p:cNvSpPr>
          <p:nvPr>
            <p:ph type="dt"/>
          </p:nvPr>
        </p:nvSpPr>
        <p:spPr>
          <a:xfrm>
            <a:off x="4278960" y="0"/>
            <a:ext cx="3280680" cy="534240"/>
          </a:xfrm>
          <a:prstGeom prst="rect">
            <a:avLst/>
          </a:prstGeom>
        </p:spPr>
        <p:txBody>
          <a:bodyPr lIns="0" tIns="0" rIns="0" bIns="0">
            <a:noAutofit/>
          </a:bodyPr>
          <a:lstStyle/>
          <a:p>
            <a:pPr algn="r"/>
            <a:r>
              <a:rPr lang="fr-FR" sz="1400" b="0" strike="noStrike" spc="-1">
                <a:latin typeface="Times New Roman"/>
              </a:rPr>
              <a:t>&lt;date/heure&gt;</a:t>
            </a:r>
          </a:p>
        </p:txBody>
      </p:sp>
      <p:sp>
        <p:nvSpPr>
          <p:cNvPr id="45" name="PlaceHolder 5"/>
          <p:cNvSpPr>
            <a:spLocks noGrp="1"/>
          </p:cNvSpPr>
          <p:nvPr>
            <p:ph type="ftr"/>
          </p:nvPr>
        </p:nvSpPr>
        <p:spPr>
          <a:xfrm>
            <a:off x="0" y="10157400"/>
            <a:ext cx="3280680" cy="534240"/>
          </a:xfrm>
          <a:prstGeom prst="rect">
            <a:avLst/>
          </a:prstGeom>
        </p:spPr>
        <p:txBody>
          <a:bodyPr lIns="0" tIns="0" rIns="0" bIns="0" anchor="b">
            <a:noAutofit/>
          </a:bodyPr>
          <a:lstStyle/>
          <a:p>
            <a:r>
              <a:rPr lang="fr-FR" sz="1400" b="0" strike="noStrike" spc="-1">
                <a:latin typeface="Times New Roman"/>
              </a:rPr>
              <a:t>&lt;pied de page&gt;</a:t>
            </a:r>
          </a:p>
        </p:txBody>
      </p:sp>
      <p:sp>
        <p:nvSpPr>
          <p:cNvPr id="46" name="PlaceHolder 6"/>
          <p:cNvSpPr>
            <a:spLocks noGrp="1"/>
          </p:cNvSpPr>
          <p:nvPr>
            <p:ph type="sldNum"/>
          </p:nvPr>
        </p:nvSpPr>
        <p:spPr>
          <a:xfrm>
            <a:off x="4278960" y="10157400"/>
            <a:ext cx="3280680" cy="534240"/>
          </a:xfrm>
          <a:prstGeom prst="rect">
            <a:avLst/>
          </a:prstGeom>
        </p:spPr>
        <p:txBody>
          <a:bodyPr lIns="0" tIns="0" rIns="0" bIns="0" anchor="b">
            <a:noAutofit/>
          </a:bodyPr>
          <a:lstStyle/>
          <a:p>
            <a:pPr algn="r"/>
            <a:fld id="{3095B73C-47B5-4BC0-8989-C7D235DF4975}" type="slidenum">
              <a:rPr lang="fr-FR" sz="1400" b="0" strike="noStrike" spc="-1">
                <a:latin typeface="Times New Roman"/>
              </a:rPr>
              <a:t>‹N°›</a:t>
            </a:fld>
            <a:endParaRPr lang="fr-FR" sz="1400" b="0" strike="noStrike" spc="-1">
              <a:latin typeface="Times New Roman"/>
            </a:endParaRPr>
          </a:p>
        </p:txBody>
      </p:sp>
    </p:spTree>
    <p:extLst>
      <p:ext uri="{BB962C8B-B14F-4D97-AF65-F5344CB8AC3E}">
        <p14:creationId xmlns:p14="http://schemas.microsoft.com/office/powerpoint/2010/main" val="2915912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PlaceHolder 1"/>
          <p:cNvSpPr>
            <a:spLocks noGrp="1" noRot="1" noChangeAspect="1"/>
          </p:cNvSpPr>
          <p:nvPr>
            <p:ph type="sldImg"/>
          </p:nvPr>
        </p:nvSpPr>
        <p:spPr>
          <a:xfrm>
            <a:off x="2338388" y="1143000"/>
            <a:ext cx="2181225" cy="3086100"/>
          </a:xfrm>
          <a:prstGeom prst="rect">
            <a:avLst/>
          </a:prstGeom>
        </p:spPr>
      </p:sp>
      <p:sp>
        <p:nvSpPr>
          <p:cNvPr id="86" name="PlaceHolder 2"/>
          <p:cNvSpPr>
            <a:spLocks noGrp="1"/>
          </p:cNvSpPr>
          <p:nvPr>
            <p:ph type="body"/>
          </p:nvPr>
        </p:nvSpPr>
        <p:spPr>
          <a:xfrm>
            <a:off x="685800" y="4400640"/>
            <a:ext cx="5486040" cy="3600000"/>
          </a:xfrm>
          <a:prstGeom prst="rect">
            <a:avLst/>
          </a:prstGeom>
        </p:spPr>
        <p:txBody>
          <a:bodyPr>
            <a:noAutofit/>
          </a:bodyPr>
          <a:lstStyle/>
          <a:p>
            <a:endParaRPr lang="fr-FR" sz="2000" b="0" strike="noStrike" spc="-1" dirty="0">
              <a:latin typeface="Arial"/>
            </a:endParaRPr>
          </a:p>
        </p:txBody>
      </p:sp>
      <p:sp>
        <p:nvSpPr>
          <p:cNvPr id="87" name="TextShape 3"/>
          <p:cNvSpPr txBox="1"/>
          <p:nvPr/>
        </p:nvSpPr>
        <p:spPr>
          <a:xfrm>
            <a:off x="3884760" y="8685360"/>
            <a:ext cx="2971440" cy="458280"/>
          </a:xfrm>
          <a:prstGeom prst="rect">
            <a:avLst/>
          </a:prstGeom>
          <a:noFill/>
          <a:ln>
            <a:noFill/>
          </a:ln>
        </p:spPr>
        <p:txBody>
          <a:bodyPr anchor="b">
            <a:noAutofit/>
          </a:bodyPr>
          <a:lstStyle/>
          <a:p>
            <a:pPr algn="r">
              <a:lnSpc>
                <a:spcPct val="100000"/>
              </a:lnSpc>
            </a:pPr>
            <a:fld id="{F262B406-F797-4EDA-ACD7-C9814EABF5D9}" type="slidenum">
              <a:rPr lang="fr-FR" sz="1200" b="0" strike="noStrike" spc="-1">
                <a:solidFill>
                  <a:srgbClr val="000000"/>
                </a:solidFill>
                <a:latin typeface="+mn-lt"/>
                <a:ea typeface="+mn-ea"/>
              </a:rPr>
              <a:t>1</a:t>
            </a:fld>
            <a:endParaRPr lang="fr-FR" sz="1200" b="0" strike="noStrike" spc="-1">
              <a:latin typeface="Times New Roman"/>
            </a:endParaRPr>
          </a:p>
        </p:txBody>
      </p:sp>
    </p:spTree>
    <p:extLst>
      <p:ext uri="{BB962C8B-B14F-4D97-AF65-F5344CB8AC3E}">
        <p14:creationId xmlns:p14="http://schemas.microsoft.com/office/powerpoint/2010/main" val="3706721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2270520" y="7005240"/>
            <a:ext cx="25733520" cy="14901840"/>
          </a:xfrm>
          <a:prstGeom prst="rect">
            <a:avLst/>
          </a:prstGeom>
        </p:spPr>
        <p:txBody>
          <a:bodyPr lIns="0" tIns="0" rIns="0" bIns="0" anchor="ctr">
            <a:noAutofit/>
          </a:bodyPr>
          <a:lstStyle/>
          <a:p>
            <a:endParaRPr lang="en-US" sz="1800" b="0" strike="noStrike" spc="-1">
              <a:solidFill>
                <a:srgbClr val="000000"/>
              </a:solidFill>
              <a:latin typeface="Calibri"/>
            </a:endParaRPr>
          </a:p>
        </p:txBody>
      </p:sp>
      <p:sp>
        <p:nvSpPr>
          <p:cNvPr id="27" name="PlaceHolder 2"/>
          <p:cNvSpPr>
            <a:spLocks noGrp="1"/>
          </p:cNvSpPr>
          <p:nvPr>
            <p:ph type="body"/>
          </p:nvPr>
        </p:nvSpPr>
        <p:spPr>
          <a:xfrm>
            <a:off x="1513440" y="10015920"/>
            <a:ext cx="27247320" cy="11841480"/>
          </a:xfrm>
          <a:prstGeom prst="rect">
            <a:avLst/>
          </a:prstGeom>
        </p:spPr>
        <p:txBody>
          <a:bodyPr lIns="0" tIns="0" rIns="0" bIns="0">
            <a:normAutofit/>
          </a:bodyPr>
          <a:lstStyle/>
          <a:p>
            <a:endParaRPr lang="en-US" sz="9270" b="0" strike="noStrike" spc="-1">
              <a:solidFill>
                <a:srgbClr val="000000"/>
              </a:solidFill>
              <a:latin typeface="Calibri"/>
            </a:endParaRPr>
          </a:p>
        </p:txBody>
      </p:sp>
      <p:sp>
        <p:nvSpPr>
          <p:cNvPr id="28" name="PlaceHolder 3"/>
          <p:cNvSpPr>
            <a:spLocks noGrp="1"/>
          </p:cNvSpPr>
          <p:nvPr>
            <p:ph type="body"/>
          </p:nvPr>
        </p:nvSpPr>
        <p:spPr>
          <a:xfrm>
            <a:off x="1513440" y="22982760"/>
            <a:ext cx="27247320" cy="11841480"/>
          </a:xfrm>
          <a:prstGeom prst="rect">
            <a:avLst/>
          </a:prstGeom>
        </p:spPr>
        <p:txBody>
          <a:bodyPr lIns="0" tIns="0" rIns="0" bIns="0">
            <a:normAutofit/>
          </a:bodyPr>
          <a:lstStyle/>
          <a:p>
            <a:endParaRPr lang="en-US" sz="9270" b="0" strike="noStrike" spc="-1">
              <a:solidFill>
                <a:srgbClr val="000000"/>
              </a:solid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2270520" y="7005240"/>
            <a:ext cx="25733520" cy="14901840"/>
          </a:xfrm>
          <a:prstGeom prst="rect">
            <a:avLst/>
          </a:prstGeom>
        </p:spPr>
        <p:txBody>
          <a:bodyPr lIns="0" tIns="0" rIns="0" bIns="0" anchor="ctr">
            <a:noAutofit/>
          </a:bodyPr>
          <a:lstStyle/>
          <a:p>
            <a:endParaRPr lang="en-US" sz="1800" b="0" strike="noStrike" spc="-1">
              <a:solidFill>
                <a:srgbClr val="000000"/>
              </a:solidFill>
              <a:latin typeface="Calibri"/>
            </a:endParaRPr>
          </a:p>
        </p:txBody>
      </p:sp>
      <p:sp>
        <p:nvSpPr>
          <p:cNvPr id="30" name="PlaceHolder 2"/>
          <p:cNvSpPr>
            <a:spLocks noGrp="1"/>
          </p:cNvSpPr>
          <p:nvPr>
            <p:ph type="body"/>
          </p:nvPr>
        </p:nvSpPr>
        <p:spPr>
          <a:xfrm>
            <a:off x="1513440" y="10015920"/>
            <a:ext cx="13296600" cy="11841480"/>
          </a:xfrm>
          <a:prstGeom prst="rect">
            <a:avLst/>
          </a:prstGeom>
        </p:spPr>
        <p:txBody>
          <a:bodyPr lIns="0" tIns="0" rIns="0" bIns="0">
            <a:normAutofit/>
          </a:bodyPr>
          <a:lstStyle/>
          <a:p>
            <a:endParaRPr lang="en-US" sz="9270" b="0" strike="noStrike" spc="-1">
              <a:solidFill>
                <a:srgbClr val="000000"/>
              </a:solidFill>
              <a:latin typeface="Calibri"/>
            </a:endParaRPr>
          </a:p>
        </p:txBody>
      </p:sp>
      <p:sp>
        <p:nvSpPr>
          <p:cNvPr id="31" name="PlaceHolder 3"/>
          <p:cNvSpPr>
            <a:spLocks noGrp="1"/>
          </p:cNvSpPr>
          <p:nvPr>
            <p:ph type="body"/>
          </p:nvPr>
        </p:nvSpPr>
        <p:spPr>
          <a:xfrm>
            <a:off x="15475320" y="10015920"/>
            <a:ext cx="13296600" cy="11841480"/>
          </a:xfrm>
          <a:prstGeom prst="rect">
            <a:avLst/>
          </a:prstGeom>
        </p:spPr>
        <p:txBody>
          <a:bodyPr lIns="0" tIns="0" rIns="0" bIns="0">
            <a:normAutofit/>
          </a:bodyPr>
          <a:lstStyle/>
          <a:p>
            <a:endParaRPr lang="en-US" sz="9270" b="0" strike="noStrike" spc="-1">
              <a:solidFill>
                <a:srgbClr val="000000"/>
              </a:solidFill>
              <a:latin typeface="Calibri"/>
            </a:endParaRPr>
          </a:p>
        </p:txBody>
      </p:sp>
      <p:sp>
        <p:nvSpPr>
          <p:cNvPr id="32" name="PlaceHolder 4"/>
          <p:cNvSpPr>
            <a:spLocks noGrp="1"/>
          </p:cNvSpPr>
          <p:nvPr>
            <p:ph type="body"/>
          </p:nvPr>
        </p:nvSpPr>
        <p:spPr>
          <a:xfrm>
            <a:off x="1513440" y="22982760"/>
            <a:ext cx="13296600" cy="11841480"/>
          </a:xfrm>
          <a:prstGeom prst="rect">
            <a:avLst/>
          </a:prstGeom>
        </p:spPr>
        <p:txBody>
          <a:bodyPr lIns="0" tIns="0" rIns="0" bIns="0">
            <a:normAutofit/>
          </a:bodyPr>
          <a:lstStyle/>
          <a:p>
            <a:endParaRPr lang="en-US" sz="9270" b="0" strike="noStrike" spc="-1">
              <a:solidFill>
                <a:srgbClr val="000000"/>
              </a:solidFill>
              <a:latin typeface="Calibri"/>
            </a:endParaRPr>
          </a:p>
        </p:txBody>
      </p:sp>
      <p:sp>
        <p:nvSpPr>
          <p:cNvPr id="33" name="PlaceHolder 5"/>
          <p:cNvSpPr>
            <a:spLocks noGrp="1"/>
          </p:cNvSpPr>
          <p:nvPr>
            <p:ph type="body"/>
          </p:nvPr>
        </p:nvSpPr>
        <p:spPr>
          <a:xfrm>
            <a:off x="15475320" y="22982760"/>
            <a:ext cx="13296600" cy="11841480"/>
          </a:xfrm>
          <a:prstGeom prst="rect">
            <a:avLst/>
          </a:prstGeom>
        </p:spPr>
        <p:txBody>
          <a:bodyPr lIns="0" tIns="0" rIns="0" bIns="0">
            <a:normAutofit/>
          </a:bodyPr>
          <a:lstStyle/>
          <a:p>
            <a:endParaRPr lang="en-US" sz="9270" b="0" strike="noStrike" spc="-1">
              <a:solidFill>
                <a:srgbClr val="000000"/>
              </a:solid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2270520" y="7005240"/>
            <a:ext cx="25733520" cy="14901840"/>
          </a:xfrm>
          <a:prstGeom prst="rect">
            <a:avLst/>
          </a:prstGeom>
        </p:spPr>
        <p:txBody>
          <a:bodyPr lIns="0" tIns="0" rIns="0" bIns="0" anchor="ctr">
            <a:noAutofit/>
          </a:bodyPr>
          <a:lstStyle/>
          <a:p>
            <a:endParaRPr lang="en-US" sz="1800" b="0" strike="noStrike" spc="-1">
              <a:solidFill>
                <a:srgbClr val="000000"/>
              </a:solidFill>
              <a:latin typeface="Calibri"/>
            </a:endParaRPr>
          </a:p>
        </p:txBody>
      </p:sp>
      <p:sp>
        <p:nvSpPr>
          <p:cNvPr id="35" name="PlaceHolder 2"/>
          <p:cNvSpPr>
            <a:spLocks noGrp="1"/>
          </p:cNvSpPr>
          <p:nvPr>
            <p:ph type="body"/>
          </p:nvPr>
        </p:nvSpPr>
        <p:spPr>
          <a:xfrm>
            <a:off x="1513440" y="10015920"/>
            <a:ext cx="8773560" cy="11841480"/>
          </a:xfrm>
          <a:prstGeom prst="rect">
            <a:avLst/>
          </a:prstGeom>
        </p:spPr>
        <p:txBody>
          <a:bodyPr lIns="0" tIns="0" rIns="0" bIns="0">
            <a:normAutofit/>
          </a:bodyPr>
          <a:lstStyle/>
          <a:p>
            <a:endParaRPr lang="en-US" sz="9270" b="0" strike="noStrike" spc="-1">
              <a:solidFill>
                <a:srgbClr val="000000"/>
              </a:solidFill>
              <a:latin typeface="Calibri"/>
            </a:endParaRPr>
          </a:p>
        </p:txBody>
      </p:sp>
      <p:sp>
        <p:nvSpPr>
          <p:cNvPr id="36" name="PlaceHolder 3"/>
          <p:cNvSpPr>
            <a:spLocks noGrp="1"/>
          </p:cNvSpPr>
          <p:nvPr>
            <p:ph type="body"/>
          </p:nvPr>
        </p:nvSpPr>
        <p:spPr>
          <a:xfrm>
            <a:off x="10726200" y="10015920"/>
            <a:ext cx="8773560" cy="11841480"/>
          </a:xfrm>
          <a:prstGeom prst="rect">
            <a:avLst/>
          </a:prstGeom>
        </p:spPr>
        <p:txBody>
          <a:bodyPr lIns="0" tIns="0" rIns="0" bIns="0">
            <a:normAutofit/>
          </a:bodyPr>
          <a:lstStyle/>
          <a:p>
            <a:endParaRPr lang="en-US" sz="9270" b="0" strike="noStrike" spc="-1">
              <a:solidFill>
                <a:srgbClr val="000000"/>
              </a:solidFill>
              <a:latin typeface="Calibri"/>
            </a:endParaRPr>
          </a:p>
        </p:txBody>
      </p:sp>
      <p:sp>
        <p:nvSpPr>
          <p:cNvPr id="37" name="PlaceHolder 4"/>
          <p:cNvSpPr>
            <a:spLocks noGrp="1"/>
          </p:cNvSpPr>
          <p:nvPr>
            <p:ph type="body"/>
          </p:nvPr>
        </p:nvSpPr>
        <p:spPr>
          <a:xfrm>
            <a:off x="19938600" y="10015920"/>
            <a:ext cx="8773560" cy="11841480"/>
          </a:xfrm>
          <a:prstGeom prst="rect">
            <a:avLst/>
          </a:prstGeom>
        </p:spPr>
        <p:txBody>
          <a:bodyPr lIns="0" tIns="0" rIns="0" bIns="0">
            <a:normAutofit/>
          </a:bodyPr>
          <a:lstStyle/>
          <a:p>
            <a:endParaRPr lang="en-US" sz="9270" b="0" strike="noStrike" spc="-1">
              <a:solidFill>
                <a:srgbClr val="000000"/>
              </a:solidFill>
              <a:latin typeface="Calibri"/>
            </a:endParaRPr>
          </a:p>
        </p:txBody>
      </p:sp>
      <p:sp>
        <p:nvSpPr>
          <p:cNvPr id="38" name="PlaceHolder 5"/>
          <p:cNvSpPr>
            <a:spLocks noGrp="1"/>
          </p:cNvSpPr>
          <p:nvPr>
            <p:ph type="body"/>
          </p:nvPr>
        </p:nvSpPr>
        <p:spPr>
          <a:xfrm>
            <a:off x="1513440" y="22982760"/>
            <a:ext cx="8773560" cy="11841480"/>
          </a:xfrm>
          <a:prstGeom prst="rect">
            <a:avLst/>
          </a:prstGeom>
        </p:spPr>
        <p:txBody>
          <a:bodyPr lIns="0" tIns="0" rIns="0" bIns="0">
            <a:normAutofit/>
          </a:bodyPr>
          <a:lstStyle/>
          <a:p>
            <a:endParaRPr lang="en-US" sz="9270" b="0" strike="noStrike" spc="-1">
              <a:solidFill>
                <a:srgbClr val="000000"/>
              </a:solidFill>
              <a:latin typeface="Calibri"/>
            </a:endParaRPr>
          </a:p>
        </p:txBody>
      </p:sp>
      <p:sp>
        <p:nvSpPr>
          <p:cNvPr id="39" name="PlaceHolder 6"/>
          <p:cNvSpPr>
            <a:spLocks noGrp="1"/>
          </p:cNvSpPr>
          <p:nvPr>
            <p:ph type="body"/>
          </p:nvPr>
        </p:nvSpPr>
        <p:spPr>
          <a:xfrm>
            <a:off x="10726200" y="22982760"/>
            <a:ext cx="8773560" cy="11841480"/>
          </a:xfrm>
          <a:prstGeom prst="rect">
            <a:avLst/>
          </a:prstGeom>
        </p:spPr>
        <p:txBody>
          <a:bodyPr lIns="0" tIns="0" rIns="0" bIns="0">
            <a:normAutofit/>
          </a:bodyPr>
          <a:lstStyle/>
          <a:p>
            <a:endParaRPr lang="en-US" sz="9270" b="0" strike="noStrike" spc="-1">
              <a:solidFill>
                <a:srgbClr val="000000"/>
              </a:solidFill>
              <a:latin typeface="Calibri"/>
            </a:endParaRPr>
          </a:p>
        </p:txBody>
      </p:sp>
      <p:sp>
        <p:nvSpPr>
          <p:cNvPr id="40" name="PlaceHolder 7"/>
          <p:cNvSpPr>
            <a:spLocks noGrp="1"/>
          </p:cNvSpPr>
          <p:nvPr>
            <p:ph type="body"/>
          </p:nvPr>
        </p:nvSpPr>
        <p:spPr>
          <a:xfrm>
            <a:off x="19938600" y="22982760"/>
            <a:ext cx="8773560" cy="11841480"/>
          </a:xfrm>
          <a:prstGeom prst="rect">
            <a:avLst/>
          </a:prstGeom>
        </p:spPr>
        <p:txBody>
          <a:bodyPr lIns="0" tIns="0" rIns="0" bIns="0">
            <a:normAutofit/>
          </a:bodyPr>
          <a:lstStyle/>
          <a:p>
            <a:endParaRPr lang="en-US" sz="9270" b="0" strike="noStrike" spc="-1">
              <a:solidFill>
                <a:srgbClr val="000000"/>
              </a:solid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2270520" y="7005240"/>
            <a:ext cx="25733520" cy="14901840"/>
          </a:xfrm>
          <a:prstGeom prst="rect">
            <a:avLst/>
          </a:prstGeom>
        </p:spPr>
        <p:txBody>
          <a:bodyPr lIns="0" tIns="0" rIns="0" bIns="0" anchor="ctr">
            <a:noAutofit/>
          </a:bodyPr>
          <a:lstStyle/>
          <a:p>
            <a:endParaRPr lang="en-US" sz="1800" b="0" strike="noStrike" spc="-1">
              <a:solidFill>
                <a:srgbClr val="000000"/>
              </a:solidFill>
              <a:latin typeface="Calibri"/>
            </a:endParaRPr>
          </a:p>
        </p:txBody>
      </p:sp>
      <p:sp>
        <p:nvSpPr>
          <p:cNvPr id="6" name="PlaceHolder 2"/>
          <p:cNvSpPr>
            <a:spLocks noGrp="1"/>
          </p:cNvSpPr>
          <p:nvPr>
            <p:ph type="subTitle"/>
          </p:nvPr>
        </p:nvSpPr>
        <p:spPr>
          <a:xfrm>
            <a:off x="1513440" y="10015920"/>
            <a:ext cx="27247320" cy="2482560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2270520" y="7005240"/>
            <a:ext cx="25733520" cy="14901840"/>
          </a:xfrm>
          <a:prstGeom prst="rect">
            <a:avLst/>
          </a:prstGeom>
        </p:spPr>
        <p:txBody>
          <a:bodyPr lIns="0" tIns="0" rIns="0" bIns="0" anchor="ctr">
            <a:noAutofit/>
          </a:bodyPr>
          <a:lstStyle/>
          <a:p>
            <a:endParaRPr lang="en-US" sz="1800" b="0" strike="noStrike" spc="-1">
              <a:solidFill>
                <a:srgbClr val="000000"/>
              </a:solidFill>
              <a:latin typeface="Calibri"/>
            </a:endParaRPr>
          </a:p>
        </p:txBody>
      </p:sp>
      <p:sp>
        <p:nvSpPr>
          <p:cNvPr id="8" name="PlaceHolder 2"/>
          <p:cNvSpPr>
            <a:spLocks noGrp="1"/>
          </p:cNvSpPr>
          <p:nvPr>
            <p:ph type="body"/>
          </p:nvPr>
        </p:nvSpPr>
        <p:spPr>
          <a:xfrm>
            <a:off x="1513440" y="10015920"/>
            <a:ext cx="27247320" cy="24825600"/>
          </a:xfrm>
          <a:prstGeom prst="rect">
            <a:avLst/>
          </a:prstGeom>
        </p:spPr>
        <p:txBody>
          <a:bodyPr lIns="0" tIns="0" rIns="0" bIns="0">
            <a:normAutofit/>
          </a:bodyPr>
          <a:lstStyle/>
          <a:p>
            <a:endParaRPr lang="en-US" sz="9270" b="0" strike="noStrike" spc="-1">
              <a:solidFill>
                <a:srgbClr val="000000"/>
              </a:solid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2270520" y="7005240"/>
            <a:ext cx="25733520" cy="14901840"/>
          </a:xfrm>
          <a:prstGeom prst="rect">
            <a:avLst/>
          </a:prstGeom>
        </p:spPr>
        <p:txBody>
          <a:bodyPr lIns="0" tIns="0" rIns="0" bIns="0" anchor="ctr">
            <a:noAutofit/>
          </a:bodyPr>
          <a:lstStyle/>
          <a:p>
            <a:endParaRPr lang="en-US" sz="1800" b="0" strike="noStrike" spc="-1">
              <a:solidFill>
                <a:srgbClr val="000000"/>
              </a:solidFill>
              <a:latin typeface="Calibri"/>
            </a:endParaRPr>
          </a:p>
        </p:txBody>
      </p:sp>
      <p:sp>
        <p:nvSpPr>
          <p:cNvPr id="10" name="PlaceHolder 2"/>
          <p:cNvSpPr>
            <a:spLocks noGrp="1"/>
          </p:cNvSpPr>
          <p:nvPr>
            <p:ph type="body"/>
          </p:nvPr>
        </p:nvSpPr>
        <p:spPr>
          <a:xfrm>
            <a:off x="1513440" y="10015920"/>
            <a:ext cx="13296600" cy="24825600"/>
          </a:xfrm>
          <a:prstGeom prst="rect">
            <a:avLst/>
          </a:prstGeom>
        </p:spPr>
        <p:txBody>
          <a:bodyPr lIns="0" tIns="0" rIns="0" bIns="0">
            <a:normAutofit/>
          </a:bodyPr>
          <a:lstStyle/>
          <a:p>
            <a:endParaRPr lang="en-US" sz="9270" b="0" strike="noStrike" spc="-1">
              <a:solidFill>
                <a:srgbClr val="000000"/>
              </a:solidFill>
              <a:latin typeface="Calibri"/>
            </a:endParaRPr>
          </a:p>
        </p:txBody>
      </p:sp>
      <p:sp>
        <p:nvSpPr>
          <p:cNvPr id="11" name="PlaceHolder 3"/>
          <p:cNvSpPr>
            <a:spLocks noGrp="1"/>
          </p:cNvSpPr>
          <p:nvPr>
            <p:ph type="body"/>
          </p:nvPr>
        </p:nvSpPr>
        <p:spPr>
          <a:xfrm>
            <a:off x="15475320" y="10015920"/>
            <a:ext cx="13296600" cy="24825600"/>
          </a:xfrm>
          <a:prstGeom prst="rect">
            <a:avLst/>
          </a:prstGeom>
        </p:spPr>
        <p:txBody>
          <a:bodyPr lIns="0" tIns="0" rIns="0" bIns="0">
            <a:normAutofit/>
          </a:bodyPr>
          <a:lstStyle/>
          <a:p>
            <a:endParaRPr lang="en-US" sz="9270" b="0" strike="noStrike" spc="-1">
              <a:solidFill>
                <a:srgbClr val="000000"/>
              </a:solid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2270520" y="7005240"/>
            <a:ext cx="25733520" cy="14901840"/>
          </a:xfrm>
          <a:prstGeom prst="rect">
            <a:avLst/>
          </a:prstGeom>
        </p:spPr>
        <p:txBody>
          <a:bodyPr lIns="0" tIns="0" rIns="0" bIns="0" anchor="ctr">
            <a:noAutofit/>
          </a:bodyPr>
          <a:lstStyle/>
          <a:p>
            <a:endParaRPr lang="en-US" sz="1800" b="0" strike="noStrike" spc="-1">
              <a:solidFill>
                <a:srgbClr val="000000"/>
              </a:solid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2270520" y="7005240"/>
            <a:ext cx="25733520" cy="69077160"/>
          </a:xfrm>
          <a:prstGeom prst="rect">
            <a:avLst/>
          </a:prstGeom>
        </p:spPr>
        <p:txBody>
          <a:bodyPr lIns="0" tIns="0" rIns="0" bIns="0" anchor="ctr">
            <a:noAutofit/>
          </a:bodyPr>
          <a:lstStyle/>
          <a:p>
            <a:pPr algn="ctr"/>
            <a:endParaRPr lang="fr-FR"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2270520" y="7005240"/>
            <a:ext cx="25733520" cy="14901840"/>
          </a:xfrm>
          <a:prstGeom prst="rect">
            <a:avLst/>
          </a:prstGeom>
        </p:spPr>
        <p:txBody>
          <a:bodyPr lIns="0" tIns="0" rIns="0" bIns="0" anchor="ctr">
            <a:noAutofit/>
          </a:bodyPr>
          <a:lstStyle/>
          <a:p>
            <a:endParaRPr lang="en-US" sz="1800" b="0" strike="noStrike" spc="-1">
              <a:solidFill>
                <a:srgbClr val="000000"/>
              </a:solidFill>
              <a:latin typeface="Calibri"/>
            </a:endParaRPr>
          </a:p>
        </p:txBody>
      </p:sp>
      <p:sp>
        <p:nvSpPr>
          <p:cNvPr id="15" name="PlaceHolder 2"/>
          <p:cNvSpPr>
            <a:spLocks noGrp="1"/>
          </p:cNvSpPr>
          <p:nvPr>
            <p:ph type="body"/>
          </p:nvPr>
        </p:nvSpPr>
        <p:spPr>
          <a:xfrm>
            <a:off x="1513440" y="10015920"/>
            <a:ext cx="13296600" cy="11841480"/>
          </a:xfrm>
          <a:prstGeom prst="rect">
            <a:avLst/>
          </a:prstGeom>
        </p:spPr>
        <p:txBody>
          <a:bodyPr lIns="0" tIns="0" rIns="0" bIns="0">
            <a:normAutofit/>
          </a:bodyPr>
          <a:lstStyle/>
          <a:p>
            <a:endParaRPr lang="en-US" sz="9270" b="0" strike="noStrike" spc="-1">
              <a:solidFill>
                <a:srgbClr val="000000"/>
              </a:solidFill>
              <a:latin typeface="Calibri"/>
            </a:endParaRPr>
          </a:p>
        </p:txBody>
      </p:sp>
      <p:sp>
        <p:nvSpPr>
          <p:cNvPr id="16" name="PlaceHolder 3"/>
          <p:cNvSpPr>
            <a:spLocks noGrp="1"/>
          </p:cNvSpPr>
          <p:nvPr>
            <p:ph type="body"/>
          </p:nvPr>
        </p:nvSpPr>
        <p:spPr>
          <a:xfrm>
            <a:off x="15475320" y="10015920"/>
            <a:ext cx="13296600" cy="24825600"/>
          </a:xfrm>
          <a:prstGeom prst="rect">
            <a:avLst/>
          </a:prstGeom>
        </p:spPr>
        <p:txBody>
          <a:bodyPr lIns="0" tIns="0" rIns="0" bIns="0">
            <a:normAutofit/>
          </a:bodyPr>
          <a:lstStyle/>
          <a:p>
            <a:endParaRPr lang="en-US" sz="9270" b="0" strike="noStrike" spc="-1">
              <a:solidFill>
                <a:srgbClr val="000000"/>
              </a:solidFill>
              <a:latin typeface="Calibri"/>
            </a:endParaRPr>
          </a:p>
        </p:txBody>
      </p:sp>
      <p:sp>
        <p:nvSpPr>
          <p:cNvPr id="17" name="PlaceHolder 4"/>
          <p:cNvSpPr>
            <a:spLocks noGrp="1"/>
          </p:cNvSpPr>
          <p:nvPr>
            <p:ph type="body"/>
          </p:nvPr>
        </p:nvSpPr>
        <p:spPr>
          <a:xfrm>
            <a:off x="1513440" y="22982760"/>
            <a:ext cx="13296600" cy="11841480"/>
          </a:xfrm>
          <a:prstGeom prst="rect">
            <a:avLst/>
          </a:prstGeom>
        </p:spPr>
        <p:txBody>
          <a:bodyPr lIns="0" tIns="0" rIns="0" bIns="0">
            <a:normAutofit/>
          </a:bodyPr>
          <a:lstStyle/>
          <a:p>
            <a:endParaRPr lang="en-US" sz="9270" b="0" strike="noStrike" spc="-1">
              <a:solidFill>
                <a:srgbClr val="000000"/>
              </a:solid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2270520" y="7005240"/>
            <a:ext cx="25733520" cy="14901840"/>
          </a:xfrm>
          <a:prstGeom prst="rect">
            <a:avLst/>
          </a:prstGeom>
        </p:spPr>
        <p:txBody>
          <a:bodyPr lIns="0" tIns="0" rIns="0" bIns="0" anchor="ctr">
            <a:noAutofit/>
          </a:bodyPr>
          <a:lstStyle/>
          <a:p>
            <a:endParaRPr lang="en-US" sz="1800" b="0" strike="noStrike" spc="-1">
              <a:solidFill>
                <a:srgbClr val="000000"/>
              </a:solidFill>
              <a:latin typeface="Calibri"/>
            </a:endParaRPr>
          </a:p>
        </p:txBody>
      </p:sp>
      <p:sp>
        <p:nvSpPr>
          <p:cNvPr id="19" name="PlaceHolder 2"/>
          <p:cNvSpPr>
            <a:spLocks noGrp="1"/>
          </p:cNvSpPr>
          <p:nvPr>
            <p:ph type="body"/>
          </p:nvPr>
        </p:nvSpPr>
        <p:spPr>
          <a:xfrm>
            <a:off x="1513440" y="10015920"/>
            <a:ext cx="13296600" cy="24825600"/>
          </a:xfrm>
          <a:prstGeom prst="rect">
            <a:avLst/>
          </a:prstGeom>
        </p:spPr>
        <p:txBody>
          <a:bodyPr lIns="0" tIns="0" rIns="0" bIns="0">
            <a:normAutofit/>
          </a:bodyPr>
          <a:lstStyle/>
          <a:p>
            <a:endParaRPr lang="en-US" sz="9270" b="0" strike="noStrike" spc="-1">
              <a:solidFill>
                <a:srgbClr val="000000"/>
              </a:solidFill>
              <a:latin typeface="Calibri"/>
            </a:endParaRPr>
          </a:p>
        </p:txBody>
      </p:sp>
      <p:sp>
        <p:nvSpPr>
          <p:cNvPr id="20" name="PlaceHolder 3"/>
          <p:cNvSpPr>
            <a:spLocks noGrp="1"/>
          </p:cNvSpPr>
          <p:nvPr>
            <p:ph type="body"/>
          </p:nvPr>
        </p:nvSpPr>
        <p:spPr>
          <a:xfrm>
            <a:off x="15475320" y="10015920"/>
            <a:ext cx="13296600" cy="11841480"/>
          </a:xfrm>
          <a:prstGeom prst="rect">
            <a:avLst/>
          </a:prstGeom>
        </p:spPr>
        <p:txBody>
          <a:bodyPr lIns="0" tIns="0" rIns="0" bIns="0">
            <a:normAutofit/>
          </a:bodyPr>
          <a:lstStyle/>
          <a:p>
            <a:endParaRPr lang="en-US" sz="9270" b="0" strike="noStrike" spc="-1">
              <a:solidFill>
                <a:srgbClr val="000000"/>
              </a:solidFill>
              <a:latin typeface="Calibri"/>
            </a:endParaRPr>
          </a:p>
        </p:txBody>
      </p:sp>
      <p:sp>
        <p:nvSpPr>
          <p:cNvPr id="21" name="PlaceHolder 4"/>
          <p:cNvSpPr>
            <a:spLocks noGrp="1"/>
          </p:cNvSpPr>
          <p:nvPr>
            <p:ph type="body"/>
          </p:nvPr>
        </p:nvSpPr>
        <p:spPr>
          <a:xfrm>
            <a:off x="15475320" y="22982760"/>
            <a:ext cx="13296600" cy="11841480"/>
          </a:xfrm>
          <a:prstGeom prst="rect">
            <a:avLst/>
          </a:prstGeom>
        </p:spPr>
        <p:txBody>
          <a:bodyPr lIns="0" tIns="0" rIns="0" bIns="0">
            <a:normAutofit/>
          </a:bodyPr>
          <a:lstStyle/>
          <a:p>
            <a:endParaRPr lang="en-US" sz="9270" b="0" strike="noStrike" spc="-1">
              <a:solidFill>
                <a:srgbClr val="000000"/>
              </a:solid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2270520" y="7005240"/>
            <a:ext cx="25733520" cy="14901840"/>
          </a:xfrm>
          <a:prstGeom prst="rect">
            <a:avLst/>
          </a:prstGeom>
        </p:spPr>
        <p:txBody>
          <a:bodyPr lIns="0" tIns="0" rIns="0" bIns="0" anchor="ctr">
            <a:noAutofit/>
          </a:bodyPr>
          <a:lstStyle/>
          <a:p>
            <a:endParaRPr lang="en-US" sz="1800" b="0" strike="noStrike" spc="-1">
              <a:solidFill>
                <a:srgbClr val="000000"/>
              </a:solidFill>
              <a:latin typeface="Calibri"/>
            </a:endParaRPr>
          </a:p>
        </p:txBody>
      </p:sp>
      <p:sp>
        <p:nvSpPr>
          <p:cNvPr id="23" name="PlaceHolder 2"/>
          <p:cNvSpPr>
            <a:spLocks noGrp="1"/>
          </p:cNvSpPr>
          <p:nvPr>
            <p:ph type="body"/>
          </p:nvPr>
        </p:nvSpPr>
        <p:spPr>
          <a:xfrm>
            <a:off x="1513440" y="10015920"/>
            <a:ext cx="13296600" cy="11841480"/>
          </a:xfrm>
          <a:prstGeom prst="rect">
            <a:avLst/>
          </a:prstGeom>
        </p:spPr>
        <p:txBody>
          <a:bodyPr lIns="0" tIns="0" rIns="0" bIns="0">
            <a:normAutofit/>
          </a:bodyPr>
          <a:lstStyle/>
          <a:p>
            <a:endParaRPr lang="en-US" sz="9270" b="0" strike="noStrike" spc="-1">
              <a:solidFill>
                <a:srgbClr val="000000"/>
              </a:solidFill>
              <a:latin typeface="Calibri"/>
            </a:endParaRPr>
          </a:p>
        </p:txBody>
      </p:sp>
      <p:sp>
        <p:nvSpPr>
          <p:cNvPr id="24" name="PlaceHolder 3"/>
          <p:cNvSpPr>
            <a:spLocks noGrp="1"/>
          </p:cNvSpPr>
          <p:nvPr>
            <p:ph type="body"/>
          </p:nvPr>
        </p:nvSpPr>
        <p:spPr>
          <a:xfrm>
            <a:off x="15475320" y="10015920"/>
            <a:ext cx="13296600" cy="11841480"/>
          </a:xfrm>
          <a:prstGeom prst="rect">
            <a:avLst/>
          </a:prstGeom>
        </p:spPr>
        <p:txBody>
          <a:bodyPr lIns="0" tIns="0" rIns="0" bIns="0">
            <a:normAutofit/>
          </a:bodyPr>
          <a:lstStyle/>
          <a:p>
            <a:endParaRPr lang="en-US" sz="9270" b="0" strike="noStrike" spc="-1">
              <a:solidFill>
                <a:srgbClr val="000000"/>
              </a:solidFill>
              <a:latin typeface="Calibri"/>
            </a:endParaRPr>
          </a:p>
        </p:txBody>
      </p:sp>
      <p:sp>
        <p:nvSpPr>
          <p:cNvPr id="25" name="PlaceHolder 4"/>
          <p:cNvSpPr>
            <a:spLocks noGrp="1"/>
          </p:cNvSpPr>
          <p:nvPr>
            <p:ph type="body"/>
          </p:nvPr>
        </p:nvSpPr>
        <p:spPr>
          <a:xfrm>
            <a:off x="1513440" y="22982760"/>
            <a:ext cx="27247320" cy="11841480"/>
          </a:xfrm>
          <a:prstGeom prst="rect">
            <a:avLst/>
          </a:prstGeom>
        </p:spPr>
        <p:txBody>
          <a:bodyPr lIns="0" tIns="0" rIns="0" bIns="0">
            <a:normAutofit/>
          </a:bodyPr>
          <a:lstStyle/>
          <a:p>
            <a:endParaRPr lang="en-US" sz="9270" b="0" strike="noStrike" spc="-1">
              <a:solidFill>
                <a:srgbClr val="000000"/>
              </a:solid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2270520" y="7005240"/>
            <a:ext cx="25733520" cy="14901840"/>
          </a:xfrm>
          <a:prstGeom prst="rect">
            <a:avLst/>
          </a:prstGeom>
        </p:spPr>
        <p:txBody>
          <a:bodyPr anchor="b">
            <a:noAutofit/>
          </a:bodyPr>
          <a:lstStyle/>
          <a:p>
            <a:pPr algn="ctr">
              <a:lnSpc>
                <a:spcPct val="90000"/>
              </a:lnSpc>
            </a:pPr>
            <a:r>
              <a:rPr lang="fr-FR" sz="19870" b="0" strike="noStrike" spc="-1">
                <a:solidFill>
                  <a:srgbClr val="000000"/>
                </a:solidFill>
                <a:latin typeface="Calibri Light"/>
              </a:rPr>
              <a:t>Modifiez le style du titre</a:t>
            </a:r>
            <a:endParaRPr lang="en-US" sz="19870" b="0" strike="noStrike" spc="-1">
              <a:solidFill>
                <a:srgbClr val="000000"/>
              </a:solidFill>
              <a:latin typeface="Calibri"/>
            </a:endParaRPr>
          </a:p>
        </p:txBody>
      </p:sp>
      <p:sp>
        <p:nvSpPr>
          <p:cNvPr id="6" name="PlaceHolder 2"/>
          <p:cNvSpPr>
            <a:spLocks noGrp="1"/>
          </p:cNvSpPr>
          <p:nvPr>
            <p:ph type="dt"/>
          </p:nvPr>
        </p:nvSpPr>
        <p:spPr>
          <a:xfrm>
            <a:off x="2081520" y="39672720"/>
            <a:ext cx="6811560" cy="2278440"/>
          </a:xfrm>
          <a:prstGeom prst="rect">
            <a:avLst/>
          </a:prstGeom>
        </p:spPr>
        <p:txBody>
          <a:bodyPr anchor="ctr">
            <a:noAutofit/>
          </a:bodyPr>
          <a:lstStyle/>
          <a:p>
            <a:pPr>
              <a:lnSpc>
                <a:spcPct val="100000"/>
              </a:lnSpc>
            </a:pPr>
            <a:fld id="{4639DB22-4766-49BA-959C-44970B778749}" type="datetime">
              <a:rPr lang="en-US" sz="3980" b="0" strike="noStrike" spc="-1">
                <a:solidFill>
                  <a:srgbClr val="8B8B8B"/>
                </a:solidFill>
                <a:latin typeface="Calibri"/>
              </a:rPr>
              <a:t>1/23/2023</a:t>
            </a:fld>
            <a:endParaRPr lang="fr-FR" sz="3980" b="0" strike="noStrike" spc="-1">
              <a:latin typeface="Times New Roman"/>
            </a:endParaRPr>
          </a:p>
        </p:txBody>
      </p:sp>
      <p:sp>
        <p:nvSpPr>
          <p:cNvPr id="2" name="PlaceHolder 3"/>
          <p:cNvSpPr>
            <a:spLocks noGrp="1"/>
          </p:cNvSpPr>
          <p:nvPr>
            <p:ph type="ftr"/>
          </p:nvPr>
        </p:nvSpPr>
        <p:spPr>
          <a:xfrm>
            <a:off x="10028520" y="39672720"/>
            <a:ext cx="10217520" cy="2278440"/>
          </a:xfrm>
          <a:prstGeom prst="rect">
            <a:avLst/>
          </a:prstGeom>
        </p:spPr>
        <p:txBody>
          <a:bodyPr anchor="ctr">
            <a:noAutofit/>
          </a:bodyPr>
          <a:lstStyle/>
          <a:p>
            <a:endParaRPr lang="fr-FR" sz="2400" b="0" strike="noStrike" spc="-1">
              <a:latin typeface="Times New Roman"/>
            </a:endParaRPr>
          </a:p>
        </p:txBody>
      </p:sp>
      <p:sp>
        <p:nvSpPr>
          <p:cNvPr id="3" name="PlaceHolder 4"/>
          <p:cNvSpPr>
            <a:spLocks noGrp="1"/>
          </p:cNvSpPr>
          <p:nvPr>
            <p:ph type="sldNum"/>
          </p:nvPr>
        </p:nvSpPr>
        <p:spPr>
          <a:xfrm>
            <a:off x="21381840" y="39672720"/>
            <a:ext cx="6811560" cy="2278440"/>
          </a:xfrm>
          <a:prstGeom prst="rect">
            <a:avLst/>
          </a:prstGeom>
        </p:spPr>
        <p:txBody>
          <a:bodyPr anchor="ctr">
            <a:noAutofit/>
          </a:bodyPr>
          <a:lstStyle/>
          <a:p>
            <a:pPr algn="r">
              <a:lnSpc>
                <a:spcPct val="100000"/>
              </a:lnSpc>
            </a:pPr>
            <a:fld id="{21644F66-DCA0-4B09-8BAF-F3F6E180A193}" type="slidenum">
              <a:rPr lang="en-US" sz="3980" b="0" strike="noStrike" spc="-1">
                <a:solidFill>
                  <a:srgbClr val="8B8B8B"/>
                </a:solidFill>
                <a:latin typeface="Calibri"/>
              </a:rPr>
              <a:t>‹N°›</a:t>
            </a:fld>
            <a:endParaRPr lang="fr-FR" sz="3980" b="0" strike="noStrike" spc="-1">
              <a:latin typeface="Times New Roman"/>
            </a:endParaRPr>
          </a:p>
        </p:txBody>
      </p:sp>
      <p:sp>
        <p:nvSpPr>
          <p:cNvPr id="4" name="PlaceHolder 5"/>
          <p:cNvSpPr>
            <a:spLocks noGrp="1"/>
          </p:cNvSpPr>
          <p:nvPr>
            <p:ph type="body"/>
          </p:nvPr>
        </p:nvSpPr>
        <p:spPr>
          <a:xfrm>
            <a:off x="1513440" y="10015920"/>
            <a:ext cx="27247320" cy="2482560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9270" b="0" strike="noStrike" spc="-1">
                <a:solidFill>
                  <a:srgbClr val="000000"/>
                </a:solidFill>
                <a:latin typeface="Calibri"/>
              </a:rPr>
              <a:t>Cliquez pour éditer le format du plan de texte</a:t>
            </a:r>
          </a:p>
          <a:p>
            <a:pPr marL="864000" lvl="1" indent="-324000">
              <a:spcBef>
                <a:spcPts val="1134"/>
              </a:spcBef>
              <a:buClr>
                <a:srgbClr val="000000"/>
              </a:buClr>
              <a:buSzPct val="75000"/>
              <a:buFont typeface="Symbol" charset="2"/>
              <a:buChar char=""/>
            </a:pPr>
            <a:r>
              <a:rPr lang="en-US" sz="6619" b="0" strike="noStrike" spc="-1">
                <a:solidFill>
                  <a:srgbClr val="000000"/>
                </a:solidFill>
                <a:latin typeface="Calibri"/>
              </a:rPr>
              <a:t>Second niveau de plan</a:t>
            </a:r>
          </a:p>
          <a:p>
            <a:pPr marL="1296000" lvl="2" indent="-288000">
              <a:spcBef>
                <a:spcPts val="850"/>
              </a:spcBef>
              <a:buClr>
                <a:srgbClr val="000000"/>
              </a:buClr>
              <a:buSzPct val="45000"/>
              <a:buFont typeface="Wingdings" charset="2"/>
              <a:buChar char=""/>
            </a:pPr>
            <a:r>
              <a:rPr lang="en-US" sz="5960" b="0" strike="noStrike" spc="-1">
                <a:solidFill>
                  <a:srgbClr val="000000"/>
                </a:solidFill>
                <a:latin typeface="Calibri"/>
              </a:rPr>
              <a:t>Troisième niveau de plan</a:t>
            </a:r>
          </a:p>
          <a:p>
            <a:pPr marL="1728000" lvl="3" indent="-216000">
              <a:spcBef>
                <a:spcPts val="567"/>
              </a:spcBef>
              <a:buClr>
                <a:srgbClr val="000000"/>
              </a:buClr>
              <a:buSzPct val="75000"/>
              <a:buFont typeface="Symbol" charset="2"/>
              <a:buChar char=""/>
            </a:pPr>
            <a:r>
              <a:rPr lang="en-US" sz="5960" b="0" strike="noStrike" spc="-1">
                <a:solidFill>
                  <a:srgbClr val="000000"/>
                </a:solidFill>
                <a:latin typeface="Calibri"/>
              </a:rPr>
              <a:t>Quatrième niveau de plan</a:t>
            </a:r>
          </a:p>
          <a:p>
            <a:pPr marL="2160000" lvl="4" indent="-216000">
              <a:spcBef>
                <a:spcPts val="283"/>
              </a:spcBef>
              <a:buClr>
                <a:srgbClr val="000000"/>
              </a:buClr>
              <a:buSzPct val="45000"/>
              <a:buFont typeface="Wingdings" charset="2"/>
              <a:buChar char=""/>
            </a:pPr>
            <a:r>
              <a:rPr lang="en-US" sz="2000" b="0" strike="noStrike" spc="-1">
                <a:solidFill>
                  <a:srgbClr val="000000"/>
                </a:solidFill>
                <a:latin typeface="Calibri"/>
              </a:rPr>
              <a:t>Cinquième niveau de plan</a:t>
            </a:r>
          </a:p>
          <a:p>
            <a:pPr marL="2592000" lvl="5" indent="-216000">
              <a:spcBef>
                <a:spcPts val="283"/>
              </a:spcBef>
              <a:buClr>
                <a:srgbClr val="000000"/>
              </a:buClr>
              <a:buSzPct val="45000"/>
              <a:buFont typeface="Wingdings" charset="2"/>
              <a:buChar char=""/>
            </a:pPr>
            <a:r>
              <a:rPr lang="en-US" sz="2000" b="0" strike="noStrike" spc="-1">
                <a:solidFill>
                  <a:srgbClr val="000000"/>
                </a:solidFill>
                <a:latin typeface="Calibri"/>
              </a:rPr>
              <a:t>Sixième niveau de plan</a:t>
            </a:r>
          </a:p>
          <a:p>
            <a:pPr marL="3024000" lvl="6" indent="-216000">
              <a:spcBef>
                <a:spcPts val="283"/>
              </a:spcBef>
              <a:buClr>
                <a:srgbClr val="000000"/>
              </a:buClr>
              <a:buSzPct val="45000"/>
              <a:buFont typeface="Wingdings" charset="2"/>
              <a:buChar char=""/>
            </a:pPr>
            <a:r>
              <a:rPr lang="en-US" sz="2000" b="0" strike="noStrike" spc="-1">
                <a:solidFill>
                  <a:srgbClr val="000000"/>
                </a:solidFill>
                <a:latin typeface="Calibri"/>
              </a:rPr>
              <a:t>Septième niveau de plan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jpeg"/><Relationship Id="rId10" Type="http://schemas.openxmlformats.org/officeDocument/2006/relationships/image" Target="../media/image8.wmf"/><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CustomShape 26"/>
          <p:cNvSpPr/>
          <p:nvPr/>
        </p:nvSpPr>
        <p:spPr>
          <a:xfrm>
            <a:off x="1733040" y="16220520"/>
            <a:ext cx="12722760" cy="10036679"/>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en-US" sz="2940" b="1" strike="noStrike" spc="-1" dirty="0">
                <a:solidFill>
                  <a:srgbClr val="000000"/>
                </a:solidFill>
                <a:latin typeface="Calibri"/>
              </a:rPr>
              <a:t>Facts</a:t>
            </a:r>
            <a:endParaRPr lang="fr-FR" sz="2940" b="0" strike="noStrike" spc="-1" dirty="0">
              <a:latin typeface="Arial"/>
            </a:endParaRPr>
          </a:p>
          <a:p>
            <a:pPr marL="216000" indent="-216000">
              <a:lnSpc>
                <a:spcPct val="100000"/>
              </a:lnSpc>
              <a:buClr>
                <a:srgbClr val="000000"/>
              </a:buClr>
              <a:buFont typeface="Symbol" charset="2"/>
              <a:buChar char=""/>
            </a:pPr>
            <a:r>
              <a:rPr lang="en-US" sz="2940" b="0" strike="noStrike" spc="-1" dirty="0">
                <a:solidFill>
                  <a:srgbClr val="000000"/>
                </a:solidFill>
                <a:latin typeface="Calibri"/>
              </a:rPr>
              <a:t>In France, 3 to 4.5 million jobseekers </a:t>
            </a:r>
            <a:endParaRPr lang="fr-FR" sz="2940" b="0" strike="noStrike" spc="-1" dirty="0">
              <a:latin typeface="Arial"/>
            </a:endParaRPr>
          </a:p>
          <a:p>
            <a:pPr marL="216000" indent="-216000">
              <a:lnSpc>
                <a:spcPct val="100000"/>
              </a:lnSpc>
              <a:buClr>
                <a:srgbClr val="000000"/>
              </a:buClr>
              <a:buFont typeface="Symbol" charset="2"/>
              <a:buChar char=""/>
            </a:pPr>
            <a:r>
              <a:rPr lang="en-US" sz="2940" b="0" strike="noStrike" spc="-1" dirty="0">
                <a:solidFill>
                  <a:srgbClr val="000000"/>
                </a:solidFill>
                <a:latin typeface="Calibri"/>
              </a:rPr>
              <a:t>In France, jobseekers are assigned to their closest Local Public Employment Agency (LPEA) </a:t>
            </a:r>
            <a:endParaRPr lang="fr-FR" sz="2940" b="0" strike="noStrike" spc="-1" dirty="0">
              <a:latin typeface="Arial"/>
            </a:endParaRPr>
          </a:p>
          <a:p>
            <a:pPr marL="216000" indent="-216000">
              <a:lnSpc>
                <a:spcPct val="100000"/>
              </a:lnSpc>
              <a:buClr>
                <a:srgbClr val="000000"/>
              </a:buClr>
              <a:buFont typeface="Symbol" charset="2"/>
              <a:buChar char=""/>
            </a:pPr>
            <a:r>
              <a:rPr lang="en-US" sz="2940" spc="-1" dirty="0">
                <a:solidFill>
                  <a:srgbClr val="000000"/>
                </a:solidFill>
                <a:latin typeface="Calibri"/>
              </a:rPr>
              <a:t>Two</a:t>
            </a:r>
            <a:r>
              <a:rPr lang="en-US" sz="2940" b="0" strike="noStrike" spc="-1" dirty="0">
                <a:solidFill>
                  <a:srgbClr val="000000"/>
                </a:solidFill>
                <a:latin typeface="Calibri"/>
              </a:rPr>
              <a:t> possible policies</a:t>
            </a:r>
            <a:endParaRPr lang="fr-FR" sz="2940" b="0" strike="noStrike" spc="-1" dirty="0">
              <a:latin typeface="Arial"/>
            </a:endParaRPr>
          </a:p>
          <a:p>
            <a:pPr>
              <a:lnSpc>
                <a:spcPct val="100000"/>
              </a:lnSpc>
            </a:pPr>
            <a:endParaRPr lang="fr-FR" sz="2940" b="0" strike="noStrike" spc="-1" dirty="0">
              <a:latin typeface="Arial"/>
            </a:endParaRPr>
          </a:p>
          <a:p>
            <a:pPr>
              <a:lnSpc>
                <a:spcPct val="100000"/>
              </a:lnSpc>
            </a:pPr>
            <a:endParaRPr lang="fr-FR" sz="2940" b="0" strike="noStrike" spc="-1" dirty="0">
              <a:latin typeface="Arial"/>
            </a:endParaRPr>
          </a:p>
          <a:p>
            <a:pPr>
              <a:lnSpc>
                <a:spcPct val="100000"/>
              </a:lnSpc>
            </a:pPr>
            <a:endParaRPr lang="fr-FR" sz="2940" b="0" strike="noStrike" spc="-1" dirty="0">
              <a:latin typeface="Arial"/>
            </a:endParaRPr>
          </a:p>
          <a:p>
            <a:pPr>
              <a:lnSpc>
                <a:spcPct val="100000"/>
              </a:lnSpc>
            </a:pPr>
            <a:endParaRPr lang="fr-FR" sz="2940" b="0" strike="noStrike" spc="-1" dirty="0">
              <a:latin typeface="Arial"/>
            </a:endParaRPr>
          </a:p>
          <a:p>
            <a:pPr>
              <a:lnSpc>
                <a:spcPct val="100000"/>
              </a:lnSpc>
            </a:pPr>
            <a:endParaRPr lang="fr-FR" sz="2940" b="0" strike="noStrike" spc="-1" dirty="0">
              <a:latin typeface="Arial"/>
            </a:endParaRPr>
          </a:p>
          <a:p>
            <a:pPr>
              <a:lnSpc>
                <a:spcPct val="100000"/>
              </a:lnSpc>
            </a:pPr>
            <a:endParaRPr lang="fr-FR" sz="2940" b="0" strike="noStrike" spc="-1" dirty="0">
              <a:latin typeface="Arial"/>
            </a:endParaRPr>
          </a:p>
          <a:p>
            <a:pPr>
              <a:lnSpc>
                <a:spcPct val="100000"/>
              </a:lnSpc>
            </a:pPr>
            <a:endParaRPr lang="fr-FR" sz="2940" b="0" strike="noStrike" spc="-1" dirty="0">
              <a:latin typeface="Arial"/>
            </a:endParaRPr>
          </a:p>
          <a:p>
            <a:pPr>
              <a:lnSpc>
                <a:spcPct val="100000"/>
              </a:lnSpc>
            </a:pPr>
            <a:endParaRPr lang="fr-FR" sz="2940" b="0" strike="noStrike" spc="-1" dirty="0">
              <a:latin typeface="Arial"/>
            </a:endParaRPr>
          </a:p>
          <a:p>
            <a:pPr marL="216000" indent="-216000">
              <a:lnSpc>
                <a:spcPct val="100000"/>
              </a:lnSpc>
              <a:buClr>
                <a:srgbClr val="000000"/>
              </a:buClr>
              <a:buFont typeface="Symbol" charset="2"/>
              <a:buChar char=""/>
            </a:pPr>
            <a:endParaRPr lang="fr-FR" sz="2940" b="0" strike="noStrike" spc="-1" dirty="0">
              <a:latin typeface="Arial"/>
            </a:endParaRPr>
          </a:p>
          <a:p>
            <a:pPr marL="216000" indent="-216000">
              <a:lnSpc>
                <a:spcPct val="100000"/>
              </a:lnSpc>
              <a:buClr>
                <a:srgbClr val="000000"/>
              </a:buClr>
              <a:buFont typeface="Symbol" charset="2"/>
              <a:buChar char=""/>
            </a:pPr>
            <a:endParaRPr lang="fr-FR" sz="2940" b="0" strike="noStrike" spc="-1" dirty="0">
              <a:latin typeface="Arial"/>
            </a:endParaRPr>
          </a:p>
          <a:p>
            <a:pPr>
              <a:lnSpc>
                <a:spcPct val="100000"/>
              </a:lnSpc>
            </a:pPr>
            <a:r>
              <a:rPr lang="en-US" sz="2940" b="1" strike="noStrike" spc="-1" dirty="0">
                <a:solidFill>
                  <a:srgbClr val="000000"/>
                </a:solidFill>
                <a:latin typeface="Calibri"/>
              </a:rPr>
              <a:t>Labor economic literature</a:t>
            </a:r>
            <a:r>
              <a:rPr lang="en-US" sz="2940" b="0" strike="noStrike" spc="-1" dirty="0">
                <a:solidFill>
                  <a:srgbClr val="000000"/>
                </a:solidFill>
                <a:latin typeface="Calibri"/>
              </a:rPr>
              <a:t> </a:t>
            </a:r>
            <a:endParaRPr lang="fr-FR" sz="2940" b="0" strike="noStrike" spc="-1" dirty="0">
              <a:latin typeface="Arial"/>
            </a:endParaRPr>
          </a:p>
          <a:p>
            <a:pPr marL="216000" indent="-216000">
              <a:lnSpc>
                <a:spcPct val="100000"/>
              </a:lnSpc>
              <a:buClr>
                <a:srgbClr val="000000"/>
              </a:buClr>
              <a:buFont typeface="Symbol" charset="2"/>
              <a:buChar char=""/>
            </a:pPr>
            <a:r>
              <a:rPr lang="en-US" sz="2930" b="0" strike="noStrike" spc="-1" dirty="0">
                <a:solidFill>
                  <a:srgbClr val="000000"/>
                </a:solidFill>
                <a:latin typeface="Calibri"/>
              </a:rPr>
              <a:t>Empirical evidence in favor of the activation of labor-market policies (Card </a:t>
            </a:r>
            <a:r>
              <a:rPr lang="en-US" sz="2930" b="0" i="1" strike="noStrike" spc="-1" dirty="0">
                <a:solidFill>
                  <a:srgbClr val="000000"/>
                </a:solidFill>
                <a:latin typeface="Calibri"/>
              </a:rPr>
              <a:t>et al</a:t>
            </a:r>
            <a:r>
              <a:rPr lang="en-US" sz="2930" b="0" strike="noStrike" spc="-1" dirty="0">
                <a:solidFill>
                  <a:srgbClr val="000000"/>
                </a:solidFill>
                <a:latin typeface="Calibri"/>
              </a:rPr>
              <a:t>. 2015; Fontaine </a:t>
            </a:r>
            <a:r>
              <a:rPr lang="en-US" sz="2930" b="0" i="1" strike="noStrike" spc="-1" dirty="0">
                <a:solidFill>
                  <a:srgbClr val="000000"/>
                </a:solidFill>
                <a:latin typeface="Calibri"/>
              </a:rPr>
              <a:t>et al. </a:t>
            </a:r>
            <a:r>
              <a:rPr lang="en-US" sz="2930" b="0" strike="noStrike" spc="-1" dirty="0">
                <a:solidFill>
                  <a:srgbClr val="000000"/>
                </a:solidFill>
                <a:latin typeface="Calibri"/>
              </a:rPr>
              <a:t>2012).</a:t>
            </a:r>
            <a:endParaRPr lang="fr-FR" sz="2930" b="0" strike="noStrike" spc="-1" dirty="0">
              <a:latin typeface="Arial"/>
            </a:endParaRPr>
          </a:p>
          <a:p>
            <a:pPr marL="216000" indent="-216000">
              <a:lnSpc>
                <a:spcPct val="100000"/>
              </a:lnSpc>
              <a:buClr>
                <a:srgbClr val="000000"/>
              </a:buClr>
              <a:buFont typeface="Symbol" charset="2"/>
              <a:buChar char=""/>
            </a:pPr>
            <a:r>
              <a:rPr lang="en-US" sz="2940" b="1" strike="noStrike" spc="-1" dirty="0">
                <a:latin typeface="Calibri"/>
                <a:ea typeface="Noto Sans CJK SC"/>
              </a:rPr>
              <a:t>No </a:t>
            </a:r>
            <a:r>
              <a:rPr lang="en-US" sz="2940" b="1" strike="noStrike" spc="-1" dirty="0">
                <a:latin typeface="Calibri"/>
              </a:rPr>
              <a:t>cost/benefit evidence</a:t>
            </a:r>
            <a:r>
              <a:rPr lang="en-US" sz="2930" b="1" strike="noStrike" spc="-1" dirty="0">
                <a:latin typeface="Calibri"/>
              </a:rPr>
              <a:t> of the importance of accessibility to LPEAs. </a:t>
            </a:r>
            <a:endParaRPr lang="fr-FR" sz="2930" b="0" strike="noStrike" spc="-1" dirty="0">
              <a:latin typeface="Arial"/>
            </a:endParaRPr>
          </a:p>
          <a:p>
            <a:pPr>
              <a:lnSpc>
                <a:spcPct val="100000"/>
              </a:lnSpc>
            </a:pPr>
            <a:endParaRPr lang="fr-FR" sz="2930" b="0" strike="noStrike" spc="-1" dirty="0">
              <a:latin typeface="Arial"/>
            </a:endParaRPr>
          </a:p>
          <a:p>
            <a:pPr>
              <a:lnSpc>
                <a:spcPct val="100000"/>
              </a:lnSpc>
            </a:pPr>
            <a:r>
              <a:rPr lang="en-US" sz="2930" b="1" strike="noStrike" spc="-1" dirty="0">
                <a:solidFill>
                  <a:srgbClr val="000000"/>
                </a:solidFill>
                <a:latin typeface="Calibri"/>
              </a:rPr>
              <a:t>Methodological difficulty:</a:t>
            </a:r>
            <a:r>
              <a:rPr lang="en-US" sz="2930" b="0" strike="noStrike" spc="-1" dirty="0">
                <a:solidFill>
                  <a:srgbClr val="000000"/>
                </a:solidFill>
                <a:latin typeface="Calibri"/>
              </a:rPr>
              <a:t> endogeneity of the distance between a jobseeker’s residential localization and their LPEA. </a:t>
            </a:r>
            <a:endParaRPr lang="fr-FR" sz="2930" b="0" strike="noStrike" spc="-1" dirty="0">
              <a:latin typeface="Arial"/>
            </a:endParaRPr>
          </a:p>
        </p:txBody>
      </p:sp>
      <p:pic>
        <p:nvPicPr>
          <p:cNvPr id="47" name="Image 33"/>
          <p:cNvPicPr/>
          <p:nvPr/>
        </p:nvPicPr>
        <p:blipFill>
          <a:blip r:embed="rId3"/>
          <a:stretch/>
        </p:blipFill>
        <p:spPr>
          <a:xfrm>
            <a:off x="1048320" y="929520"/>
            <a:ext cx="7534440" cy="3771000"/>
          </a:xfrm>
          <a:prstGeom prst="rect">
            <a:avLst/>
          </a:prstGeom>
          <a:ln>
            <a:noFill/>
          </a:ln>
        </p:spPr>
      </p:pic>
      <p:sp>
        <p:nvSpPr>
          <p:cNvPr id="48" name="CustomShape 1"/>
          <p:cNvSpPr/>
          <p:nvPr/>
        </p:nvSpPr>
        <p:spPr>
          <a:xfrm>
            <a:off x="5045760" y="815400"/>
            <a:ext cx="20183040" cy="3998880"/>
          </a:xfrm>
          <a:prstGeom prst="rect">
            <a:avLst/>
          </a:prstGeom>
          <a:noFill/>
          <a:ln>
            <a:noFill/>
          </a:ln>
        </p:spPr>
        <p:style>
          <a:lnRef idx="0">
            <a:scrgbClr r="0" g="0" b="0"/>
          </a:lnRef>
          <a:fillRef idx="0">
            <a:scrgbClr r="0" g="0" b="0"/>
          </a:fillRef>
          <a:effectRef idx="0">
            <a:scrgbClr r="0" g="0" b="0"/>
          </a:effectRef>
          <a:fontRef idx="minor"/>
        </p:style>
        <p:txBody>
          <a:bodyPr lIns="168120" tIns="420480" rIns="168120" bIns="420480" anchor="ctr">
            <a:spAutoFit/>
          </a:bodyPr>
          <a:lstStyle/>
          <a:p>
            <a:pPr algn="ctr">
              <a:lnSpc>
                <a:spcPct val="100000"/>
              </a:lnSpc>
            </a:pPr>
            <a:r>
              <a:rPr lang="en-US" sz="7360" b="1" strike="noStrike" spc="-1" dirty="0">
                <a:solidFill>
                  <a:srgbClr val="186378"/>
                </a:solidFill>
                <a:latin typeface="Calibri"/>
              </a:rPr>
              <a:t> Does accessibility to local public employment agencies matter? </a:t>
            </a:r>
            <a:r>
              <a:rPr dirty="0"/>
              <a:t/>
            </a:r>
            <a:br>
              <a:rPr dirty="0"/>
            </a:br>
            <a:r>
              <a:rPr lang="en-US" sz="6000" b="1" strike="noStrike" spc="-1" dirty="0">
                <a:solidFill>
                  <a:srgbClr val="186378"/>
                </a:solidFill>
                <a:latin typeface="Calibri"/>
              </a:rPr>
              <a:t>Answers from a French quasi-experiment</a:t>
            </a:r>
            <a:endParaRPr lang="fr-FR" sz="6000" b="0" strike="noStrike" spc="-1" dirty="0">
              <a:latin typeface="Arial"/>
            </a:endParaRPr>
          </a:p>
        </p:txBody>
      </p:sp>
      <p:sp>
        <p:nvSpPr>
          <p:cNvPr id="49" name="CustomShape 2"/>
          <p:cNvSpPr/>
          <p:nvPr/>
        </p:nvSpPr>
        <p:spPr>
          <a:xfrm>
            <a:off x="5045760" y="4161960"/>
            <a:ext cx="20183040" cy="2102040"/>
          </a:xfrm>
          <a:prstGeom prst="rect">
            <a:avLst/>
          </a:prstGeom>
          <a:noFill/>
          <a:ln>
            <a:noFill/>
          </a:ln>
        </p:spPr>
        <p:style>
          <a:lnRef idx="0">
            <a:scrgbClr r="0" g="0" b="0"/>
          </a:lnRef>
          <a:fillRef idx="0">
            <a:scrgbClr r="0" g="0" b="0"/>
          </a:fillRef>
          <a:effectRef idx="0">
            <a:scrgbClr r="0" g="0" b="0"/>
          </a:effectRef>
          <a:fontRef idx="minor"/>
        </p:style>
        <p:txBody>
          <a:bodyPr lIns="168120" tIns="168120" rIns="168120" bIns="168120" anchor="ctr">
            <a:noAutofit/>
          </a:bodyPr>
          <a:lstStyle/>
          <a:p>
            <a:pPr algn="ctr">
              <a:lnSpc>
                <a:spcPct val="100000"/>
              </a:lnSpc>
            </a:pPr>
            <a:r>
              <a:rPr lang="en-US" sz="4420" b="0" strike="noStrike" spc="-1" dirty="0">
                <a:solidFill>
                  <a:srgbClr val="186378"/>
                </a:solidFill>
                <a:latin typeface="Calibri"/>
                <a:ea typeface="Noto Sans CJK SC"/>
              </a:rPr>
              <a:t>Mathieu BUNEL, </a:t>
            </a:r>
            <a:r>
              <a:rPr lang="en-US" sz="4420" b="0" strike="noStrike" spc="-1" dirty="0">
                <a:solidFill>
                  <a:srgbClr val="186378"/>
                </a:solidFill>
                <a:latin typeface="Calibri"/>
              </a:rPr>
              <a:t>MCF</a:t>
            </a:r>
            <a:r>
              <a:rPr lang="en-US" sz="4418" b="0" strike="noStrike" spc="-1" baseline="30000" dirty="0">
                <a:solidFill>
                  <a:srgbClr val="186378"/>
                </a:solidFill>
                <a:latin typeface="Calibri"/>
              </a:rPr>
              <a:t>1</a:t>
            </a:r>
            <a:r>
              <a:rPr lang="en-US" sz="4420" b="0" strike="noStrike" spc="-1" dirty="0">
                <a:solidFill>
                  <a:srgbClr val="186378"/>
                </a:solidFill>
                <a:latin typeface="Calibri"/>
              </a:rPr>
              <a:t>; Elisabeth TOVAR, MCF</a:t>
            </a:r>
            <a:r>
              <a:rPr lang="en-US" sz="4418" b="0" strike="noStrike" spc="-1" baseline="30000" dirty="0">
                <a:solidFill>
                  <a:srgbClr val="186378"/>
                </a:solidFill>
                <a:latin typeface="Calibri"/>
              </a:rPr>
              <a:t>2</a:t>
            </a:r>
            <a:endParaRPr lang="fr-FR" sz="4420" b="0" strike="noStrike" spc="-1" dirty="0">
              <a:latin typeface="Arial"/>
            </a:endParaRPr>
          </a:p>
          <a:p>
            <a:pPr algn="ctr">
              <a:lnSpc>
                <a:spcPct val="100000"/>
              </a:lnSpc>
            </a:pPr>
            <a:r>
              <a:rPr lang="en-US" sz="4418" b="0" strike="noStrike" spc="-1" baseline="30000" dirty="0">
                <a:solidFill>
                  <a:srgbClr val="186378"/>
                </a:solidFill>
                <a:latin typeface="Calibri"/>
              </a:rPr>
              <a:t>1</a:t>
            </a:r>
            <a:r>
              <a:rPr lang="en-US" sz="4420" b="0" strike="noStrike" spc="-1" dirty="0">
                <a:solidFill>
                  <a:srgbClr val="186378"/>
                </a:solidFill>
                <a:latin typeface="Calibri"/>
              </a:rPr>
              <a:t>University of Burgundy, </a:t>
            </a:r>
            <a:r>
              <a:rPr lang="en-US" sz="4420" b="0" strike="noStrike" spc="-1" dirty="0" err="1">
                <a:solidFill>
                  <a:srgbClr val="186378"/>
                </a:solidFill>
                <a:latin typeface="Calibri"/>
              </a:rPr>
              <a:t>Ledi</a:t>
            </a:r>
            <a:r>
              <a:rPr lang="en-US" sz="4420" b="0" strike="noStrike" spc="-1" dirty="0">
                <a:solidFill>
                  <a:srgbClr val="186378"/>
                </a:solidFill>
                <a:latin typeface="Calibri"/>
              </a:rPr>
              <a:t>, TEPP, </a:t>
            </a:r>
            <a:r>
              <a:rPr lang="en-US" sz="4418" b="0" strike="noStrike" spc="-1" baseline="30000" dirty="0">
                <a:solidFill>
                  <a:srgbClr val="186378"/>
                </a:solidFill>
                <a:latin typeface="Calibri"/>
              </a:rPr>
              <a:t>2</a:t>
            </a:r>
            <a:r>
              <a:rPr lang="en-US" sz="4420" b="0" strike="noStrike" spc="-1" dirty="0">
                <a:solidFill>
                  <a:srgbClr val="186378"/>
                </a:solidFill>
                <a:latin typeface="Calibri"/>
              </a:rPr>
              <a:t>Paris Nanterre University, </a:t>
            </a:r>
            <a:r>
              <a:rPr lang="en-US" sz="4420" b="0" strike="noStrike" spc="-1" dirty="0" err="1">
                <a:solidFill>
                  <a:srgbClr val="186378"/>
                </a:solidFill>
                <a:latin typeface="Calibri"/>
              </a:rPr>
              <a:t>Economix</a:t>
            </a:r>
            <a:endParaRPr lang="fr-FR" sz="4420" b="0" strike="noStrike" spc="-1" dirty="0">
              <a:latin typeface="Arial"/>
            </a:endParaRPr>
          </a:p>
        </p:txBody>
      </p:sp>
      <p:sp>
        <p:nvSpPr>
          <p:cNvPr id="50" name="CustomShape 3"/>
          <p:cNvSpPr/>
          <p:nvPr/>
        </p:nvSpPr>
        <p:spPr>
          <a:xfrm>
            <a:off x="1556280" y="38793000"/>
            <a:ext cx="13076280" cy="3229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en-US" sz="2950" b="0" strike="noStrike" spc="-1" dirty="0">
                <a:solidFill>
                  <a:srgbClr val="186378"/>
                </a:solidFill>
                <a:latin typeface="Calibri"/>
              </a:rPr>
              <a:t>BUNEL Mathieu </a:t>
            </a:r>
            <a:endParaRPr lang="fr-FR" sz="2950" b="0" strike="noStrike" spc="-1" dirty="0">
              <a:latin typeface="Arial"/>
            </a:endParaRPr>
          </a:p>
          <a:p>
            <a:pPr>
              <a:lnSpc>
                <a:spcPct val="100000"/>
              </a:lnSpc>
            </a:pPr>
            <a:r>
              <a:rPr lang="en-US" sz="2950" b="0" strike="noStrike" spc="-1" dirty="0" err="1">
                <a:solidFill>
                  <a:srgbClr val="186378"/>
                </a:solidFill>
                <a:latin typeface="Calibri"/>
              </a:rPr>
              <a:t>Laboratoire</a:t>
            </a:r>
            <a:r>
              <a:rPr lang="en-US" sz="2950" b="0" strike="noStrike" spc="-1" dirty="0">
                <a:solidFill>
                  <a:srgbClr val="186378"/>
                </a:solidFill>
                <a:latin typeface="Calibri"/>
              </a:rPr>
              <a:t> </a:t>
            </a:r>
            <a:r>
              <a:rPr lang="en-US" sz="2950" b="0" strike="noStrike" spc="-1" dirty="0" err="1">
                <a:solidFill>
                  <a:srgbClr val="186378"/>
                </a:solidFill>
                <a:latin typeface="Calibri"/>
              </a:rPr>
              <a:t>d’Économie</a:t>
            </a:r>
            <a:r>
              <a:rPr lang="en-US" sz="2950" b="0" strike="noStrike" spc="-1" dirty="0">
                <a:solidFill>
                  <a:srgbClr val="186378"/>
                </a:solidFill>
                <a:latin typeface="Calibri"/>
              </a:rPr>
              <a:t> de Dijon</a:t>
            </a:r>
            <a:endParaRPr lang="fr-FR" sz="2950" b="0" strike="noStrike" spc="-1" dirty="0">
              <a:latin typeface="Arial"/>
            </a:endParaRPr>
          </a:p>
          <a:p>
            <a:pPr>
              <a:lnSpc>
                <a:spcPct val="100000"/>
              </a:lnSpc>
            </a:pPr>
            <a:r>
              <a:rPr lang="en-US" sz="2950" b="0" strike="noStrike" spc="-1" dirty="0">
                <a:solidFill>
                  <a:srgbClr val="186378"/>
                </a:solidFill>
                <a:latin typeface="Calibri"/>
              </a:rPr>
              <a:t>Email: Mathieu.Bunel@u-Bourgogne.fr</a:t>
            </a:r>
            <a:endParaRPr lang="fr-FR" sz="2950" b="0" strike="noStrike" spc="-1" dirty="0">
              <a:latin typeface="Arial"/>
            </a:endParaRPr>
          </a:p>
          <a:p>
            <a:pPr>
              <a:lnSpc>
                <a:spcPct val="100000"/>
              </a:lnSpc>
            </a:pPr>
            <a:r>
              <a:rPr lang="en-US" sz="2950" b="0" strike="noStrike" spc="-1" dirty="0">
                <a:solidFill>
                  <a:srgbClr val="186378"/>
                </a:solidFill>
                <a:latin typeface="Calibri"/>
              </a:rPr>
              <a:t>Website: ledi.u-bourgogne.fr</a:t>
            </a:r>
            <a:endParaRPr lang="fr-FR" sz="2950" b="0" strike="noStrike" spc="-1" dirty="0">
              <a:latin typeface="Arial"/>
            </a:endParaRPr>
          </a:p>
          <a:p>
            <a:pPr>
              <a:lnSpc>
                <a:spcPct val="100000"/>
              </a:lnSpc>
            </a:pPr>
            <a:r>
              <a:rPr lang="en-US" sz="2950" b="0" strike="noStrike" spc="-1" dirty="0">
                <a:solidFill>
                  <a:srgbClr val="186378"/>
                </a:solidFill>
                <a:latin typeface="Calibri"/>
              </a:rPr>
              <a:t>Phone:  </a:t>
            </a:r>
            <a:r>
              <a:rPr lang="fr-FR" sz="2950" b="0" strike="noStrike" spc="-1" dirty="0">
                <a:solidFill>
                  <a:srgbClr val="186378"/>
                </a:solidFill>
                <a:latin typeface="Calibri"/>
              </a:rPr>
              <a:t>+33 3 80 39 35 22</a:t>
            </a:r>
            <a:endParaRPr lang="fr-FR" sz="2950" b="0" strike="noStrike" spc="-1" dirty="0">
              <a:latin typeface="Arial"/>
            </a:endParaRPr>
          </a:p>
          <a:p>
            <a:pPr>
              <a:lnSpc>
                <a:spcPct val="100000"/>
              </a:lnSpc>
            </a:pPr>
            <a:r>
              <a:rPr lang="en-US" sz="2950" b="0" strike="noStrike" spc="-1" dirty="0">
                <a:solidFill>
                  <a:srgbClr val="186378"/>
                </a:solidFill>
                <a:latin typeface="Calibri"/>
              </a:rPr>
              <a:t>Bunel Mathieu gratefully acknowledges financial support</a:t>
            </a:r>
            <a:endParaRPr lang="fr-FR" sz="2950" b="0" strike="noStrike" spc="-1" dirty="0">
              <a:latin typeface="Arial"/>
            </a:endParaRPr>
          </a:p>
          <a:p>
            <a:pPr>
              <a:lnSpc>
                <a:spcPct val="100000"/>
              </a:lnSpc>
            </a:pPr>
            <a:r>
              <a:rPr lang="en-US" sz="2950" b="0" strike="noStrike" spc="-1" dirty="0">
                <a:solidFill>
                  <a:srgbClr val="186378"/>
                </a:solidFill>
                <a:latin typeface="Calibri"/>
              </a:rPr>
              <a:t>from Grand-Lyon La </a:t>
            </a:r>
            <a:r>
              <a:rPr lang="en-US" sz="2950" b="0" strike="noStrike" spc="-1" dirty="0" err="1">
                <a:solidFill>
                  <a:srgbClr val="186378"/>
                </a:solidFill>
                <a:latin typeface="Calibri"/>
              </a:rPr>
              <a:t>Métropole</a:t>
            </a:r>
            <a:endParaRPr lang="fr-FR" sz="2950" b="0" strike="noStrike" spc="-1" dirty="0">
              <a:latin typeface="Arial"/>
            </a:endParaRPr>
          </a:p>
        </p:txBody>
      </p:sp>
      <p:sp>
        <p:nvSpPr>
          <p:cNvPr id="51" name="CustomShape 4"/>
          <p:cNvSpPr/>
          <p:nvPr/>
        </p:nvSpPr>
        <p:spPr>
          <a:xfrm>
            <a:off x="1688400" y="37627200"/>
            <a:ext cx="2565360" cy="931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en-US" sz="5520" b="1" strike="noStrike" spc="-1" dirty="0">
                <a:solidFill>
                  <a:srgbClr val="186378"/>
                </a:solidFill>
                <a:latin typeface="Calibri"/>
              </a:rPr>
              <a:t>Contact</a:t>
            </a:r>
            <a:endParaRPr lang="fr-FR" sz="5520" b="0" strike="noStrike" spc="-1" dirty="0">
              <a:latin typeface="Arial"/>
            </a:endParaRPr>
          </a:p>
        </p:txBody>
      </p:sp>
      <p:sp>
        <p:nvSpPr>
          <p:cNvPr id="52" name="CustomShape 5"/>
          <p:cNvSpPr/>
          <p:nvPr/>
        </p:nvSpPr>
        <p:spPr>
          <a:xfrm>
            <a:off x="15558120" y="38528640"/>
            <a:ext cx="13034880" cy="3364920"/>
          </a:xfrm>
          <a:prstGeom prst="rect">
            <a:avLst/>
          </a:prstGeom>
          <a:noFill/>
          <a:ln>
            <a:noFill/>
          </a:ln>
        </p:spPr>
        <p:style>
          <a:lnRef idx="0">
            <a:scrgbClr r="0" g="0" b="0"/>
          </a:lnRef>
          <a:fillRef idx="0">
            <a:scrgbClr r="0" g="0" b="0"/>
          </a:fillRef>
          <a:effectRef idx="0">
            <a:scrgbClr r="0" g="0" b="0"/>
          </a:effectRef>
          <a:fontRef idx="minor"/>
        </p:style>
        <p:txBody>
          <a:bodyPr lIns="90000" tIns="84240" rIns="90000" bIns="84240">
            <a:noAutofit/>
          </a:bodyPr>
          <a:lstStyle/>
          <a:p>
            <a:pPr marL="264960" indent="-264600">
              <a:lnSpc>
                <a:spcPct val="100000"/>
              </a:lnSpc>
              <a:tabLst>
                <a:tab pos="0" algn="l"/>
              </a:tabLst>
            </a:pPr>
            <a:r>
              <a:rPr lang="en-US" sz="2000" b="0" strike="noStrike" spc="-1" dirty="0">
                <a:solidFill>
                  <a:srgbClr val="000000"/>
                </a:solidFill>
                <a:latin typeface="Calibri"/>
              </a:rPr>
              <a:t>1. </a:t>
            </a:r>
            <a:r>
              <a:rPr lang="de-DE" sz="2000" b="0" strike="noStrike" spc="-1" dirty="0">
                <a:solidFill>
                  <a:srgbClr val="000000"/>
                </a:solidFill>
                <a:latin typeface="Calibri"/>
              </a:rPr>
              <a:t>Behncke, S., M. Frölich, and M. Lechner</a:t>
            </a:r>
            <a:r>
              <a:rPr lang="de-DE" sz="2000" spc="-1" dirty="0">
                <a:solidFill>
                  <a:srgbClr val="000000"/>
                </a:solidFill>
                <a:latin typeface="Calibri"/>
              </a:rPr>
              <a:t> (</a:t>
            </a:r>
            <a:r>
              <a:rPr lang="de-DE" sz="2000" b="0" strike="noStrike" spc="-1" dirty="0">
                <a:solidFill>
                  <a:srgbClr val="000000"/>
                </a:solidFill>
                <a:latin typeface="Calibri"/>
              </a:rPr>
              <a:t>2010</a:t>
            </a:r>
            <a:r>
              <a:rPr lang="de-DE" sz="2000" spc="-1" dirty="0">
                <a:solidFill>
                  <a:srgbClr val="000000"/>
                </a:solidFill>
                <a:latin typeface="Calibri"/>
              </a:rPr>
              <a:t>)</a:t>
            </a:r>
            <a:r>
              <a:rPr lang="de-DE" sz="2000" b="0" strike="noStrike" spc="-1" dirty="0">
                <a:solidFill>
                  <a:srgbClr val="000000"/>
                </a:solidFill>
                <a:latin typeface="Calibri"/>
              </a:rPr>
              <a:t> </a:t>
            </a:r>
            <a:r>
              <a:rPr lang="en-US" sz="2000" b="0" strike="noStrike" spc="-1" dirty="0">
                <a:solidFill>
                  <a:srgbClr val="000000"/>
                </a:solidFill>
                <a:latin typeface="Calibri"/>
              </a:rPr>
              <a:t>A caseworker like me. Does the similarity between the unemployed and their caseworkers increase job pl</a:t>
            </a:r>
            <a:r>
              <a:rPr lang="fr-FR" sz="2000" b="0" strike="noStrike" spc="-1" dirty="0" err="1">
                <a:solidFill>
                  <a:srgbClr val="000000"/>
                </a:solidFill>
                <a:latin typeface="Calibri"/>
              </a:rPr>
              <a:t>acements</a:t>
            </a:r>
            <a:r>
              <a:rPr lang="fr-FR" sz="2000" b="0" strike="noStrike" spc="-1" dirty="0">
                <a:solidFill>
                  <a:srgbClr val="000000"/>
                </a:solidFill>
                <a:latin typeface="Calibri"/>
              </a:rPr>
              <a:t>? </a:t>
            </a:r>
            <a:r>
              <a:rPr lang="fr-FR" sz="2000" b="0" i="1" strike="noStrike" spc="-1" dirty="0" err="1">
                <a:solidFill>
                  <a:srgbClr val="000000"/>
                </a:solidFill>
                <a:latin typeface="Calibri"/>
              </a:rPr>
              <a:t>Economic</a:t>
            </a:r>
            <a:r>
              <a:rPr lang="fr-FR" sz="2000" b="0" i="1" strike="noStrike" spc="-1" dirty="0">
                <a:solidFill>
                  <a:srgbClr val="000000"/>
                </a:solidFill>
                <a:latin typeface="Calibri"/>
              </a:rPr>
              <a:t> Journal </a:t>
            </a:r>
            <a:r>
              <a:rPr lang="fr-FR" sz="2000" b="0" strike="noStrike" spc="-1" dirty="0">
                <a:solidFill>
                  <a:srgbClr val="000000"/>
                </a:solidFill>
                <a:latin typeface="Calibri"/>
              </a:rPr>
              <a:t>120 (549): 1430–1459.</a:t>
            </a:r>
            <a:endParaRPr lang="fr-FR" sz="2000" b="0" strike="noStrike" spc="-1" dirty="0">
              <a:latin typeface="Arial"/>
            </a:endParaRPr>
          </a:p>
          <a:p>
            <a:pPr marL="264960" indent="-264600">
              <a:lnSpc>
                <a:spcPct val="100000"/>
              </a:lnSpc>
              <a:tabLst>
                <a:tab pos="0" algn="l"/>
              </a:tabLst>
            </a:pPr>
            <a:r>
              <a:rPr lang="en-US" sz="2000" b="0" strike="noStrike" spc="-1" dirty="0">
                <a:solidFill>
                  <a:srgbClr val="000000"/>
                </a:solidFill>
                <a:latin typeface="Calibri"/>
              </a:rPr>
              <a:t>2. Card, D., J. </a:t>
            </a:r>
            <a:r>
              <a:rPr lang="en-US" sz="2000" b="0" strike="noStrike" spc="-1" dirty="0" err="1">
                <a:solidFill>
                  <a:srgbClr val="000000"/>
                </a:solidFill>
                <a:latin typeface="Calibri"/>
              </a:rPr>
              <a:t>Kluve</a:t>
            </a:r>
            <a:r>
              <a:rPr lang="en-US" sz="2000" spc="-1" dirty="0">
                <a:solidFill>
                  <a:srgbClr val="000000"/>
                </a:solidFill>
                <a:latin typeface="Calibri"/>
              </a:rPr>
              <a:t>, and A.</a:t>
            </a:r>
            <a:r>
              <a:rPr lang="en-US" sz="2000" b="0" strike="noStrike" spc="-1" dirty="0">
                <a:solidFill>
                  <a:srgbClr val="000000"/>
                </a:solidFill>
                <a:latin typeface="Calibri"/>
              </a:rPr>
              <a:t> Weber (2015) What works? A meta analysis of recent active labor market program evaluations. </a:t>
            </a:r>
            <a:r>
              <a:rPr lang="en-US" sz="2000" b="0" i="1" strike="noStrike" spc="-1" dirty="0">
                <a:solidFill>
                  <a:srgbClr val="000000"/>
                </a:solidFill>
                <a:latin typeface="Calibri"/>
              </a:rPr>
              <a:t>Ruhr Economic Papers</a:t>
            </a:r>
            <a:r>
              <a:rPr lang="en-US" sz="2000" b="0" strike="noStrike" spc="-1" dirty="0">
                <a:solidFill>
                  <a:srgbClr val="000000"/>
                </a:solidFill>
                <a:latin typeface="Calibri"/>
              </a:rPr>
              <a:t> #572.</a:t>
            </a:r>
            <a:endParaRPr lang="fr-FR" sz="2000" b="0" strike="noStrike" spc="-1" dirty="0">
              <a:latin typeface="Arial"/>
            </a:endParaRPr>
          </a:p>
          <a:p>
            <a:pPr marL="264960" indent="-264600">
              <a:lnSpc>
                <a:spcPct val="100000"/>
              </a:lnSpc>
              <a:tabLst>
                <a:tab pos="0" algn="l"/>
              </a:tabLst>
            </a:pPr>
            <a:r>
              <a:rPr lang="en-US" sz="2000" b="0" strike="noStrike" spc="-1" dirty="0">
                <a:solidFill>
                  <a:srgbClr val="000000"/>
                </a:solidFill>
                <a:latin typeface="Calibri"/>
              </a:rPr>
              <a:t>3. </a:t>
            </a:r>
            <a:r>
              <a:rPr lang="fr-FR" sz="2000" b="0" strike="noStrike" spc="-1" dirty="0">
                <a:solidFill>
                  <a:srgbClr val="000000"/>
                </a:solidFill>
                <a:latin typeface="Calibri"/>
              </a:rPr>
              <a:t>Cour des Comptes (2015) Pôle Emploi à l’épreuve du chômage de masse, 176. Paris: Rapport Public Thématique.</a:t>
            </a:r>
            <a:endParaRPr lang="fr-FR" sz="2000" b="0" strike="noStrike" spc="-1" dirty="0">
              <a:latin typeface="Arial"/>
            </a:endParaRPr>
          </a:p>
          <a:p>
            <a:pPr marL="264960" indent="-264600">
              <a:lnSpc>
                <a:spcPct val="100000"/>
              </a:lnSpc>
              <a:tabLst>
                <a:tab pos="0" algn="l"/>
              </a:tabLst>
            </a:pPr>
            <a:r>
              <a:rPr lang="en-US" sz="2000" b="0" strike="noStrike" spc="-1" dirty="0">
                <a:solidFill>
                  <a:srgbClr val="000000"/>
                </a:solidFill>
                <a:latin typeface="Calibri"/>
              </a:rPr>
              <a:t>4. Fontaine, M. and T. Le </a:t>
            </a:r>
            <a:r>
              <a:rPr lang="en-US" sz="2000" b="0" strike="noStrike" spc="-1" dirty="0" err="1">
                <a:solidFill>
                  <a:srgbClr val="000000"/>
                </a:solidFill>
                <a:latin typeface="Calibri"/>
              </a:rPr>
              <a:t>Barbanchon</a:t>
            </a:r>
            <a:r>
              <a:rPr lang="en-US" sz="2000" b="0" strike="noStrike" spc="-1" dirty="0">
                <a:solidFill>
                  <a:srgbClr val="000000"/>
                </a:solidFill>
                <a:latin typeface="Calibri"/>
              </a:rPr>
              <a:t> (2012) Evaluation du </a:t>
            </a:r>
            <a:r>
              <a:rPr lang="en-US" sz="2000" b="0" strike="noStrike" spc="-1" dirty="0" err="1">
                <a:solidFill>
                  <a:srgbClr val="000000"/>
                </a:solidFill>
                <a:latin typeface="Calibri"/>
              </a:rPr>
              <a:t>suivi</a:t>
            </a:r>
            <a:r>
              <a:rPr lang="en-US" sz="2000" b="0" strike="noStrike" spc="-1" dirty="0">
                <a:solidFill>
                  <a:srgbClr val="000000"/>
                </a:solidFill>
                <a:latin typeface="Calibri"/>
              </a:rPr>
              <a:t> </a:t>
            </a:r>
            <a:r>
              <a:rPr lang="en-US" sz="2000" b="0" strike="noStrike" spc="-1" dirty="0" err="1">
                <a:solidFill>
                  <a:srgbClr val="000000"/>
                </a:solidFill>
                <a:latin typeface="Calibri"/>
              </a:rPr>
              <a:t>mensuel</a:t>
            </a:r>
            <a:r>
              <a:rPr lang="en-US" sz="2000" b="0" strike="noStrike" spc="-1" dirty="0">
                <a:solidFill>
                  <a:srgbClr val="000000"/>
                </a:solidFill>
                <a:latin typeface="Calibri"/>
              </a:rPr>
              <a:t> </a:t>
            </a:r>
            <a:r>
              <a:rPr lang="en-US" sz="2000" b="0" strike="noStrike" spc="-1" dirty="0" err="1">
                <a:solidFill>
                  <a:srgbClr val="000000"/>
                </a:solidFill>
                <a:latin typeface="Calibri"/>
              </a:rPr>
              <a:t>personnalisé</a:t>
            </a:r>
            <a:r>
              <a:rPr lang="en-US" sz="2000" b="0" strike="noStrike" spc="-1" dirty="0">
                <a:solidFill>
                  <a:srgbClr val="000000"/>
                </a:solidFill>
                <a:latin typeface="Calibri"/>
              </a:rPr>
              <a:t> mis </a:t>
            </a:r>
            <a:r>
              <a:rPr lang="en-US" sz="2000" b="0" strike="noStrike" spc="-1" dirty="0" err="1">
                <a:solidFill>
                  <a:srgbClr val="000000"/>
                </a:solidFill>
                <a:latin typeface="Calibri"/>
              </a:rPr>
              <a:t>en</a:t>
            </a:r>
            <a:r>
              <a:rPr lang="en-US" sz="2000" b="0" strike="noStrike" spc="-1" dirty="0">
                <a:solidFill>
                  <a:srgbClr val="000000"/>
                </a:solidFill>
                <a:latin typeface="Calibri"/>
              </a:rPr>
              <a:t> place par </a:t>
            </a:r>
            <a:r>
              <a:rPr lang="en-US" sz="2000" b="0" strike="noStrike" spc="-1" dirty="0" err="1">
                <a:solidFill>
                  <a:srgbClr val="000000"/>
                </a:solidFill>
                <a:latin typeface="Calibri"/>
              </a:rPr>
              <a:t>l’ANPE</a:t>
            </a:r>
            <a:r>
              <a:rPr lang="en-US" sz="2000" b="0" strike="noStrike" spc="-1" dirty="0">
                <a:solidFill>
                  <a:srgbClr val="000000"/>
                </a:solidFill>
                <a:latin typeface="Calibri"/>
              </a:rPr>
              <a:t> </a:t>
            </a:r>
            <a:r>
              <a:rPr lang="en-US" sz="2000" b="0" strike="noStrike" spc="-1" dirty="0" err="1">
                <a:solidFill>
                  <a:srgbClr val="000000"/>
                </a:solidFill>
                <a:latin typeface="Calibri"/>
              </a:rPr>
              <a:t>en</a:t>
            </a:r>
            <a:r>
              <a:rPr lang="en-US" sz="2000" b="0" strike="noStrike" spc="-1" dirty="0">
                <a:solidFill>
                  <a:srgbClr val="000000"/>
                </a:solidFill>
                <a:latin typeface="Calibri"/>
              </a:rPr>
              <a:t> 2006, </a:t>
            </a:r>
            <a:r>
              <a:rPr lang="en-US" sz="2000" b="0" i="1" strike="noStrike" spc="-1" dirty="0">
                <a:solidFill>
                  <a:srgbClr val="000000"/>
                </a:solidFill>
                <a:latin typeface="Calibri"/>
              </a:rPr>
              <a:t>Document </a:t>
            </a:r>
            <a:r>
              <a:rPr lang="en-US" sz="2000" b="0" i="1" strike="noStrike" spc="-1" dirty="0" err="1">
                <a:solidFill>
                  <a:srgbClr val="000000"/>
                </a:solidFill>
                <a:latin typeface="Calibri"/>
              </a:rPr>
              <a:t>d’Etudes</a:t>
            </a:r>
            <a:r>
              <a:rPr lang="en-US" sz="2000" b="0" i="1" strike="noStrike" spc="-1" dirty="0">
                <a:solidFill>
                  <a:srgbClr val="000000"/>
                </a:solidFill>
                <a:latin typeface="Calibri"/>
              </a:rPr>
              <a:t> DARES</a:t>
            </a:r>
            <a:r>
              <a:rPr lang="en-US" sz="2000" b="0" strike="noStrike" spc="-1" dirty="0">
                <a:solidFill>
                  <a:srgbClr val="000000"/>
                </a:solidFill>
                <a:latin typeface="Calibri"/>
              </a:rPr>
              <a:t> #175. </a:t>
            </a:r>
            <a:endParaRPr lang="fr-FR" sz="2000" b="0" strike="noStrike" spc="-1" dirty="0">
              <a:latin typeface="Arial"/>
            </a:endParaRPr>
          </a:p>
          <a:p>
            <a:pPr marL="264960" indent="-264600">
              <a:lnSpc>
                <a:spcPct val="100000"/>
              </a:lnSpc>
              <a:tabLst>
                <a:tab pos="0" algn="l"/>
              </a:tabLst>
            </a:pPr>
            <a:r>
              <a:rPr lang="en-US" sz="2000" b="0" strike="noStrike" spc="-1" dirty="0">
                <a:solidFill>
                  <a:srgbClr val="000000"/>
                </a:solidFill>
                <a:latin typeface="Calibri"/>
              </a:rPr>
              <a:t>5. </a:t>
            </a:r>
            <a:r>
              <a:rPr lang="en-US" sz="2000" b="0" strike="noStrike" spc="-1" dirty="0" err="1">
                <a:solidFill>
                  <a:srgbClr val="000000"/>
                </a:solidFill>
                <a:latin typeface="Calibri"/>
                <a:ea typeface="Arial Unicode MS"/>
              </a:rPr>
              <a:t>Joassart-Marcelli</a:t>
            </a:r>
            <a:r>
              <a:rPr lang="en-US" sz="2000" b="0" strike="noStrike" spc="-1" dirty="0">
                <a:solidFill>
                  <a:srgbClr val="000000"/>
                </a:solidFill>
                <a:latin typeface="Calibri"/>
                <a:ea typeface="Arial Unicode MS"/>
              </a:rPr>
              <a:t>, P. and A. Giordano (2006) Does local access to employment services reduce unemployment? A GIS analysis of One-Stop Career Centers. </a:t>
            </a:r>
            <a:r>
              <a:rPr lang="en-US" sz="2000" b="0" i="1" strike="noStrike" spc="-1" dirty="0">
                <a:solidFill>
                  <a:srgbClr val="000000"/>
                </a:solidFill>
                <a:latin typeface="Calibri"/>
                <a:ea typeface="Arial Unicode MS"/>
              </a:rPr>
              <a:t>Policy Sciences </a:t>
            </a:r>
            <a:r>
              <a:rPr lang="en-US" sz="2000" b="0" strike="noStrike" spc="-1" dirty="0">
                <a:solidFill>
                  <a:srgbClr val="000000"/>
                </a:solidFill>
                <a:latin typeface="Calibri"/>
                <a:ea typeface="Arial Unicode MS"/>
              </a:rPr>
              <a:t>39.</a:t>
            </a:r>
            <a:endParaRPr lang="fr-FR" sz="2000" b="0" strike="noStrike" spc="-1" dirty="0">
              <a:latin typeface="Arial"/>
            </a:endParaRPr>
          </a:p>
          <a:p>
            <a:pPr marL="264960" indent="-264600">
              <a:lnSpc>
                <a:spcPct val="100000"/>
              </a:lnSpc>
              <a:tabLst>
                <a:tab pos="0" algn="l"/>
              </a:tabLst>
            </a:pPr>
            <a:r>
              <a:rPr lang="en-US" sz="2000" b="0" strike="noStrike" spc="-1" dirty="0">
                <a:solidFill>
                  <a:srgbClr val="000000"/>
                </a:solidFill>
                <a:latin typeface="Calibri"/>
                <a:ea typeface="Arial Unicode MS"/>
              </a:rPr>
              <a:t>6. </a:t>
            </a:r>
            <a:r>
              <a:rPr lang="en-US" sz="2000" b="0" strike="noStrike" spc="-1" dirty="0" err="1">
                <a:solidFill>
                  <a:srgbClr val="000000"/>
                </a:solidFill>
                <a:latin typeface="Calibri"/>
                <a:ea typeface="Arial Unicode MS"/>
              </a:rPr>
              <a:t>Launoy</a:t>
            </a:r>
            <a:r>
              <a:rPr lang="en-US" sz="2000" b="0" strike="noStrike" spc="-1" dirty="0">
                <a:solidFill>
                  <a:srgbClr val="000000"/>
                </a:solidFill>
                <a:latin typeface="Calibri"/>
                <a:ea typeface="Arial Unicode MS"/>
              </a:rPr>
              <a:t>, A. and K. </a:t>
            </a:r>
            <a:r>
              <a:rPr lang="en-US" sz="2000" b="0" strike="noStrike" spc="-1" dirty="0" err="1">
                <a:solidFill>
                  <a:srgbClr val="000000"/>
                </a:solidFill>
                <a:latin typeface="Calibri"/>
                <a:ea typeface="Arial Unicode MS"/>
              </a:rPr>
              <a:t>Wälde</a:t>
            </a:r>
            <a:r>
              <a:rPr lang="en-US" sz="2000" spc="-1" dirty="0">
                <a:solidFill>
                  <a:srgbClr val="000000"/>
                </a:solidFill>
                <a:latin typeface="Calibri"/>
                <a:ea typeface="Arial Unicode MS"/>
              </a:rPr>
              <a:t> (</a:t>
            </a:r>
            <a:r>
              <a:rPr lang="en-US" sz="2000" b="0" strike="noStrike" spc="-1" dirty="0">
                <a:solidFill>
                  <a:srgbClr val="000000"/>
                </a:solidFill>
                <a:latin typeface="Calibri"/>
                <a:ea typeface="Arial Unicode MS"/>
              </a:rPr>
              <a:t>2016) The employment effect of reforming a public employment agency. </a:t>
            </a:r>
            <a:r>
              <a:rPr lang="en-US" sz="2000" b="0" i="1" strike="noStrike" spc="-1" dirty="0">
                <a:solidFill>
                  <a:srgbClr val="000000"/>
                </a:solidFill>
                <a:latin typeface="Calibri"/>
                <a:ea typeface="Arial Unicode MS"/>
              </a:rPr>
              <a:t>European </a:t>
            </a:r>
            <a:r>
              <a:rPr lang="fr-FR" sz="2000" b="0" i="1" strike="noStrike" spc="-1" dirty="0" err="1">
                <a:solidFill>
                  <a:srgbClr val="000000"/>
                </a:solidFill>
                <a:latin typeface="Calibri"/>
                <a:ea typeface="Arial Unicode MS"/>
              </a:rPr>
              <a:t>Economic</a:t>
            </a:r>
            <a:r>
              <a:rPr lang="fr-FR" sz="2000" b="0" i="1" strike="noStrike" spc="-1" dirty="0">
                <a:solidFill>
                  <a:srgbClr val="000000"/>
                </a:solidFill>
                <a:latin typeface="Calibri"/>
                <a:ea typeface="Arial Unicode MS"/>
              </a:rPr>
              <a:t> </a:t>
            </a:r>
            <a:r>
              <a:rPr lang="fr-FR" sz="2000" b="0" i="1" strike="noStrike" spc="-1" dirty="0" err="1">
                <a:solidFill>
                  <a:srgbClr val="000000"/>
                </a:solidFill>
                <a:latin typeface="Calibri"/>
                <a:ea typeface="Arial Unicode MS"/>
              </a:rPr>
              <a:t>Review</a:t>
            </a:r>
            <a:r>
              <a:rPr lang="fr-FR" sz="2000" b="0" i="1" strike="noStrike" spc="-1" dirty="0">
                <a:solidFill>
                  <a:srgbClr val="000000"/>
                </a:solidFill>
                <a:latin typeface="Calibri"/>
                <a:ea typeface="Arial Unicode MS"/>
              </a:rPr>
              <a:t> </a:t>
            </a:r>
            <a:r>
              <a:rPr lang="fr-FR" sz="2000" b="0" strike="noStrike" spc="-1" dirty="0">
                <a:solidFill>
                  <a:srgbClr val="000000"/>
                </a:solidFill>
                <a:latin typeface="Calibri"/>
                <a:ea typeface="Arial Unicode MS"/>
              </a:rPr>
              <a:t>84: 140–164.</a:t>
            </a:r>
            <a:r>
              <a:rPr lang="en-US" sz="2000" b="0" strike="noStrike" spc="-1" dirty="0">
                <a:solidFill>
                  <a:srgbClr val="000000"/>
                </a:solidFill>
                <a:latin typeface="Calibri"/>
                <a:ea typeface="Arial Unicode MS"/>
              </a:rPr>
              <a:t>     </a:t>
            </a:r>
            <a:endParaRPr lang="fr-FR" sz="2000" b="0" strike="noStrike" spc="-1" dirty="0">
              <a:latin typeface="Arial"/>
            </a:endParaRPr>
          </a:p>
          <a:p>
            <a:pPr marL="264960" indent="-264600">
              <a:lnSpc>
                <a:spcPct val="100000"/>
              </a:lnSpc>
              <a:tabLst>
                <a:tab pos="0" algn="l"/>
              </a:tabLst>
            </a:pPr>
            <a:r>
              <a:rPr lang="en-US" sz="2000" b="0" strike="noStrike" spc="-1" dirty="0">
                <a:solidFill>
                  <a:srgbClr val="000000"/>
                </a:solidFill>
                <a:latin typeface="Calibri"/>
                <a:ea typeface="Arial Unicode MS"/>
              </a:rPr>
              <a:t>7. Suárez Cano, P., M. Mayor Fernández, and B. Cueto Iglesias (2012) The accessibility to employment </a:t>
            </a:r>
            <a:r>
              <a:rPr lang="en-US" sz="2000" spc="-1" dirty="0">
                <a:solidFill>
                  <a:srgbClr val="000000"/>
                </a:solidFill>
                <a:latin typeface="Calibri"/>
                <a:ea typeface="Arial Unicode MS"/>
              </a:rPr>
              <a:t>o</a:t>
            </a:r>
            <a:r>
              <a:rPr lang="en-US" sz="2000" b="0" strike="noStrike" spc="-1" dirty="0">
                <a:solidFill>
                  <a:srgbClr val="000000"/>
                </a:solidFill>
                <a:latin typeface="Calibri"/>
                <a:ea typeface="Arial Unicode MS"/>
              </a:rPr>
              <a:t>ffices in the Spanish </a:t>
            </a:r>
            <a:r>
              <a:rPr lang="en-US" sz="2000" spc="-1" dirty="0" err="1">
                <a:solidFill>
                  <a:srgbClr val="000000"/>
                </a:solidFill>
                <a:latin typeface="Calibri"/>
                <a:ea typeface="Arial Unicode MS"/>
              </a:rPr>
              <a:t>l</a:t>
            </a:r>
            <a:r>
              <a:rPr lang="en-US" sz="2000" b="0" strike="noStrike" spc="-1" dirty="0" err="1">
                <a:solidFill>
                  <a:srgbClr val="000000"/>
                </a:solidFill>
                <a:latin typeface="Calibri"/>
                <a:ea typeface="Arial Unicode MS"/>
              </a:rPr>
              <a:t>abour</a:t>
            </a:r>
            <a:r>
              <a:rPr lang="en-US" sz="2000" b="0" strike="noStrike" spc="-1" dirty="0">
                <a:solidFill>
                  <a:srgbClr val="000000"/>
                </a:solidFill>
                <a:latin typeface="Calibri"/>
                <a:ea typeface="Arial Unicode MS"/>
              </a:rPr>
              <a:t> </a:t>
            </a:r>
            <a:r>
              <a:rPr lang="en-US" sz="2000" spc="-1" dirty="0">
                <a:solidFill>
                  <a:srgbClr val="000000"/>
                </a:solidFill>
                <a:latin typeface="Calibri"/>
                <a:ea typeface="Arial Unicode MS"/>
              </a:rPr>
              <a:t>m</a:t>
            </a:r>
            <a:r>
              <a:rPr lang="en-US" sz="2000" b="0" strike="noStrike" spc="-1" dirty="0">
                <a:solidFill>
                  <a:srgbClr val="000000"/>
                </a:solidFill>
                <a:latin typeface="Calibri"/>
                <a:ea typeface="Arial Unicode MS"/>
              </a:rPr>
              <a:t>arket. </a:t>
            </a:r>
            <a:r>
              <a:rPr lang="en-US" sz="2000" b="0" i="1" strike="noStrike" spc="-1" dirty="0">
                <a:solidFill>
                  <a:srgbClr val="000000"/>
                </a:solidFill>
                <a:latin typeface="Calibri"/>
                <a:ea typeface="Arial Unicode MS"/>
              </a:rPr>
              <a:t>Papers in Regional Science </a:t>
            </a:r>
            <a:r>
              <a:rPr lang="en-US" sz="2000" b="0" strike="noStrike" spc="-1" dirty="0">
                <a:solidFill>
                  <a:srgbClr val="000000"/>
                </a:solidFill>
                <a:latin typeface="Calibri"/>
                <a:ea typeface="Arial Unicode MS"/>
              </a:rPr>
              <a:t>91</a:t>
            </a:r>
            <a:r>
              <a:rPr lang="en-US" sz="2000" b="0" i="1" strike="noStrike" spc="-1" dirty="0">
                <a:solidFill>
                  <a:srgbClr val="000000"/>
                </a:solidFill>
                <a:latin typeface="Calibri"/>
                <a:ea typeface="Arial Unicode MS"/>
              </a:rPr>
              <a:t>.</a:t>
            </a:r>
            <a:endParaRPr lang="fr-FR" sz="2000" b="0" strike="noStrike" spc="-1" dirty="0">
              <a:latin typeface="Arial"/>
            </a:endParaRPr>
          </a:p>
        </p:txBody>
      </p:sp>
      <p:sp>
        <p:nvSpPr>
          <p:cNvPr id="53" name="CustomShape 6"/>
          <p:cNvSpPr/>
          <p:nvPr/>
        </p:nvSpPr>
        <p:spPr>
          <a:xfrm>
            <a:off x="15339960" y="37627200"/>
            <a:ext cx="3530880" cy="931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en-US" sz="5520" b="1" strike="noStrike" spc="-1">
                <a:solidFill>
                  <a:srgbClr val="186378"/>
                </a:solidFill>
                <a:latin typeface="Calibri"/>
              </a:rPr>
              <a:t>References</a:t>
            </a:r>
            <a:endParaRPr lang="fr-FR" sz="5520" b="0" strike="noStrike" spc="-1">
              <a:latin typeface="Arial"/>
            </a:endParaRPr>
          </a:p>
        </p:txBody>
      </p:sp>
      <p:sp>
        <p:nvSpPr>
          <p:cNvPr id="54" name="CustomShape 7"/>
          <p:cNvSpPr/>
          <p:nvPr/>
        </p:nvSpPr>
        <p:spPr>
          <a:xfrm>
            <a:off x="1681920" y="7736040"/>
            <a:ext cx="13055400" cy="6221134"/>
          </a:xfrm>
          <a:prstGeom prst="rect">
            <a:avLst/>
          </a:prstGeom>
          <a:solidFill>
            <a:schemeClr val="bg1"/>
          </a:solidFill>
          <a:ln w="12600">
            <a:solidFill>
              <a:srgbClr val="186378"/>
            </a:solidFill>
            <a:round/>
          </a:ln>
        </p:spPr>
        <p:style>
          <a:lnRef idx="0">
            <a:scrgbClr r="0" g="0" b="0"/>
          </a:lnRef>
          <a:fillRef idx="0">
            <a:scrgbClr r="0" g="0" b="0"/>
          </a:fillRef>
          <a:effectRef idx="0">
            <a:scrgbClr r="0" g="0" b="0"/>
          </a:effectRef>
          <a:fontRef idx="minor"/>
        </p:style>
        <p:txBody>
          <a:bodyPr lIns="168120" tIns="168120" rIns="168120" bIns="168120">
            <a:spAutoFit/>
          </a:bodyPr>
          <a:lstStyle/>
          <a:p>
            <a:pPr algn="just">
              <a:lnSpc>
                <a:spcPct val="100000"/>
              </a:lnSpc>
            </a:pPr>
            <a:r>
              <a:rPr lang="en-US" sz="2940" b="0" strike="noStrike" spc="-1" dirty="0">
                <a:solidFill>
                  <a:srgbClr val="000000"/>
                </a:solidFill>
                <a:latin typeface="Calibri"/>
              </a:rPr>
              <a:t>We question whether accessibility to local public employment agencies impacts exits from unemployment. We deal with the potential endogeneity of the residential location of jobseekers by using the unanticipated creation of a new agency in the vicinity of Lyon (France) as a quasi-natural experiment. To do so, we use exhaustive and geo-located individual data for jobseekers and local public employment agencies. </a:t>
            </a:r>
            <a:endParaRPr lang="fr-FR" sz="2940" b="0" strike="noStrike" spc="-1" dirty="0">
              <a:latin typeface="Arial"/>
            </a:endParaRPr>
          </a:p>
          <a:p>
            <a:pPr algn="just">
              <a:lnSpc>
                <a:spcPct val="100000"/>
              </a:lnSpc>
            </a:pPr>
            <a:r>
              <a:rPr lang="en-US" sz="2940" b="0" strike="noStrike" spc="-1" dirty="0">
                <a:solidFill>
                  <a:srgbClr val="000000"/>
                </a:solidFill>
                <a:latin typeface="Calibri"/>
              </a:rPr>
              <a:t>Contrary to past evidence based on aggregated data, we find no evidence that jobseekers with improved access to local public employment services are more likely to exit unemployment. However, we do find evidence of transitory organizational effects. </a:t>
            </a:r>
            <a:endParaRPr lang="fr-FR" sz="2940" b="0" strike="noStrike" spc="-1" dirty="0">
              <a:latin typeface="Arial"/>
            </a:endParaRPr>
          </a:p>
          <a:p>
            <a:pPr algn="just">
              <a:lnSpc>
                <a:spcPct val="100000"/>
              </a:lnSpc>
            </a:pPr>
            <a:r>
              <a:rPr lang="en-US" sz="2940" b="0" strike="noStrike" spc="-1" dirty="0">
                <a:solidFill>
                  <a:srgbClr val="000000"/>
                </a:solidFill>
                <a:latin typeface="Calibri"/>
              </a:rPr>
              <a:t>These findings strongly question the costly strategy of a fine-scale distribution of local public employment agencies nationwide while suggesting that institutional issues are key.</a:t>
            </a:r>
            <a:endParaRPr lang="fr-FR" sz="2940" b="0" strike="noStrike" spc="-1" dirty="0">
              <a:latin typeface="Arial"/>
            </a:endParaRPr>
          </a:p>
        </p:txBody>
      </p:sp>
      <p:sp>
        <p:nvSpPr>
          <p:cNvPr id="55" name="CustomShape 8"/>
          <p:cNvSpPr/>
          <p:nvPr/>
        </p:nvSpPr>
        <p:spPr>
          <a:xfrm>
            <a:off x="1681920" y="6890760"/>
            <a:ext cx="13055400" cy="931680"/>
          </a:xfrm>
          <a:prstGeom prst="rect">
            <a:avLst/>
          </a:prstGeom>
          <a:solidFill>
            <a:srgbClr val="5AC8DF"/>
          </a:solidFill>
          <a:ln>
            <a:solidFill>
              <a:srgbClr val="186378"/>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spAutoFit/>
          </a:bodyPr>
          <a:lstStyle/>
          <a:p>
            <a:pPr algn="ctr">
              <a:lnSpc>
                <a:spcPct val="100000"/>
              </a:lnSpc>
            </a:pPr>
            <a:r>
              <a:rPr lang="en-US" sz="5520" b="1" strike="noStrike" spc="-1">
                <a:solidFill>
                  <a:srgbClr val="EDEDED"/>
                </a:solidFill>
                <a:latin typeface="Calibri"/>
              </a:rPr>
              <a:t>Abstract</a:t>
            </a:r>
            <a:endParaRPr lang="fr-FR" sz="5520" b="0" strike="noStrike" spc="-1">
              <a:latin typeface="Arial"/>
            </a:endParaRPr>
          </a:p>
        </p:txBody>
      </p:sp>
      <p:sp>
        <p:nvSpPr>
          <p:cNvPr id="56" name="CustomShape 9"/>
          <p:cNvSpPr/>
          <p:nvPr/>
        </p:nvSpPr>
        <p:spPr>
          <a:xfrm>
            <a:off x="15471000" y="23080200"/>
            <a:ext cx="13034880" cy="8982720"/>
          </a:xfrm>
          <a:prstGeom prst="rect">
            <a:avLst/>
          </a:prstGeom>
          <a:solidFill>
            <a:schemeClr val="bg1"/>
          </a:solidFill>
          <a:ln w="12600">
            <a:solidFill>
              <a:srgbClr val="186378"/>
            </a:solidFill>
            <a:round/>
          </a:ln>
        </p:spPr>
        <p:style>
          <a:lnRef idx="0">
            <a:scrgbClr r="0" g="0" b="0"/>
          </a:lnRef>
          <a:fillRef idx="0">
            <a:scrgbClr r="0" g="0" b="0"/>
          </a:fillRef>
          <a:effectRef idx="0">
            <a:scrgbClr r="0" g="0" b="0"/>
          </a:effectRef>
          <a:fontRef idx="minor"/>
        </p:style>
        <p:txBody>
          <a:bodyPr lIns="168120" tIns="168120" rIns="168120" bIns="168120">
            <a:spAutoFit/>
          </a:bodyPr>
          <a:lstStyle/>
          <a:p>
            <a:pPr>
              <a:lnSpc>
                <a:spcPct val="100000"/>
              </a:lnSpc>
              <a:tabLst>
                <a:tab pos="0" algn="l"/>
              </a:tabLst>
            </a:pPr>
            <a:r>
              <a:rPr lang="en-US" sz="2940" b="1" strike="noStrike" spc="-1" dirty="0">
                <a:solidFill>
                  <a:srgbClr val="000000"/>
                </a:solidFill>
                <a:latin typeface="Calibri"/>
              </a:rPr>
              <a:t>Data</a:t>
            </a:r>
            <a:endParaRPr lang="fr-FR" sz="2940" b="0" strike="noStrike" spc="-1" dirty="0">
              <a:latin typeface="Arial"/>
            </a:endParaRPr>
          </a:p>
          <a:p>
            <a:pPr>
              <a:lnSpc>
                <a:spcPct val="100000"/>
              </a:lnSpc>
              <a:tabLst>
                <a:tab pos="2057400" algn="l"/>
              </a:tabLst>
            </a:pPr>
            <a:r>
              <a:rPr lang="en-US" sz="2940" b="0" strike="noStrike" spc="-1" dirty="0">
                <a:solidFill>
                  <a:srgbClr val="000000"/>
                </a:solidFill>
                <a:latin typeface="Calibri"/>
                <a:ea typeface="Noto Sans CJK SC"/>
              </a:rPr>
              <a:t>Exhaustive geo-located </a:t>
            </a:r>
            <a:r>
              <a:rPr lang="en-US" sz="2940" b="0" strike="noStrike" spc="-1" dirty="0">
                <a:solidFill>
                  <a:srgbClr val="000000"/>
                </a:solidFill>
                <a:latin typeface="Calibri"/>
              </a:rPr>
              <a:t>jobseeker  </a:t>
            </a:r>
            <a:r>
              <a:rPr lang="en-US" sz="2940" strike="noStrike" spc="-1" dirty="0">
                <a:latin typeface="Calibri"/>
              </a:rPr>
              <a:t>individual data </a:t>
            </a:r>
            <a:r>
              <a:rPr lang="en-US" sz="2940" b="0" strike="noStrike" spc="-1" dirty="0">
                <a:solidFill>
                  <a:srgbClr val="000000"/>
                </a:solidFill>
                <a:latin typeface="Calibri"/>
              </a:rPr>
              <a:t>(source: Pôle </a:t>
            </a:r>
            <a:r>
              <a:rPr lang="en-US" sz="2940" b="0" strike="noStrike" spc="-1" dirty="0" err="1">
                <a:solidFill>
                  <a:srgbClr val="000000"/>
                </a:solidFill>
                <a:latin typeface="Calibri"/>
              </a:rPr>
              <a:t>Emploi’s</a:t>
            </a:r>
            <a:r>
              <a:rPr lang="en-US" sz="2940" b="0" strike="noStrike" spc="-1" dirty="0">
                <a:solidFill>
                  <a:srgbClr val="000000"/>
                </a:solidFill>
                <a:latin typeface="Calibri"/>
              </a:rPr>
              <a:t> </a:t>
            </a:r>
            <a:r>
              <a:rPr lang="en-US" sz="2940" b="0" strike="noStrike" spc="-1" dirty="0" err="1">
                <a:solidFill>
                  <a:srgbClr val="000000"/>
                </a:solidFill>
                <a:latin typeface="Calibri"/>
              </a:rPr>
              <a:t>Fichier</a:t>
            </a:r>
            <a:r>
              <a:rPr lang="en-US" sz="2940" b="0" strike="noStrike" spc="-1" dirty="0">
                <a:solidFill>
                  <a:srgbClr val="000000"/>
                </a:solidFill>
                <a:latin typeface="Calibri"/>
              </a:rPr>
              <a:t> </a:t>
            </a:r>
            <a:r>
              <a:rPr lang="en-US" sz="2940" b="0" strike="noStrike" spc="-1" dirty="0" err="1">
                <a:solidFill>
                  <a:srgbClr val="000000"/>
                </a:solidFill>
                <a:latin typeface="Calibri"/>
              </a:rPr>
              <a:t>historique</a:t>
            </a:r>
            <a:r>
              <a:rPr lang="en-US" sz="2940" b="0" strike="noStrike" spc="-1" dirty="0">
                <a:solidFill>
                  <a:srgbClr val="000000"/>
                </a:solidFill>
                <a:latin typeface="Calibri"/>
              </a:rPr>
              <a:t> des </a:t>
            </a:r>
            <a:r>
              <a:rPr lang="en-US" sz="2940" b="0" strike="noStrike" spc="-1" dirty="0" err="1">
                <a:solidFill>
                  <a:srgbClr val="000000"/>
                </a:solidFill>
                <a:latin typeface="Calibri"/>
              </a:rPr>
              <a:t>demandeurs</a:t>
            </a:r>
            <a:r>
              <a:rPr lang="en-US" sz="2940" b="0" strike="noStrike" spc="-1" dirty="0">
                <a:solidFill>
                  <a:srgbClr val="000000"/>
                </a:solidFill>
                <a:latin typeface="Calibri"/>
              </a:rPr>
              <a:t> </a:t>
            </a:r>
            <a:r>
              <a:rPr lang="en-US" sz="2940" b="0" strike="noStrike" spc="-1" dirty="0" err="1">
                <a:solidFill>
                  <a:srgbClr val="000000"/>
                </a:solidFill>
                <a:latin typeface="Calibri"/>
              </a:rPr>
              <a:t>d’emploi</a:t>
            </a:r>
            <a:r>
              <a:rPr lang="en-US" sz="2940" b="0" strike="noStrike" spc="-1" dirty="0">
                <a:solidFill>
                  <a:srgbClr val="000000"/>
                </a:solidFill>
                <a:latin typeface="Calibri"/>
              </a:rPr>
              <a:t>) </a:t>
            </a:r>
            <a:endParaRPr lang="fr-FR" sz="2940" b="0" strike="noStrike" spc="-1" dirty="0">
              <a:latin typeface="Arial"/>
            </a:endParaRPr>
          </a:p>
          <a:p>
            <a:pPr marL="655560" indent="-456840">
              <a:lnSpc>
                <a:spcPct val="100000"/>
              </a:lnSpc>
              <a:buClr>
                <a:srgbClr val="000000"/>
              </a:buClr>
              <a:buFont typeface="Wingdings" charset="2"/>
              <a:buChar char=""/>
              <a:tabLst>
                <a:tab pos="2057400" algn="l"/>
              </a:tabLst>
            </a:pPr>
            <a:r>
              <a:rPr lang="en-US" sz="2940" b="0" strike="noStrike" spc="-1" dirty="0">
                <a:solidFill>
                  <a:srgbClr val="000000"/>
                </a:solidFill>
                <a:latin typeface="Calibri"/>
              </a:rPr>
              <a:t>Monthly data for a period of 6 years </a:t>
            </a:r>
            <a:r>
              <a:rPr lang="en-US" sz="2940" strike="noStrike" spc="-1" dirty="0">
                <a:latin typeface="Calibri"/>
              </a:rPr>
              <a:t>(2006  to 2012) </a:t>
            </a:r>
            <a:endParaRPr lang="fr-FR" sz="2940" strike="noStrike" spc="-1" dirty="0">
              <a:latin typeface="Arial"/>
            </a:endParaRPr>
          </a:p>
          <a:p>
            <a:pPr marL="655560" indent="-456840">
              <a:lnSpc>
                <a:spcPct val="100000"/>
              </a:lnSpc>
              <a:buClr>
                <a:srgbClr val="000000"/>
              </a:buClr>
              <a:buFont typeface="Wingdings" charset="2"/>
              <a:buChar char=""/>
              <a:tabLst>
                <a:tab pos="2235240" algn="l"/>
              </a:tabLst>
            </a:pPr>
            <a:r>
              <a:rPr lang="en-US" sz="2800" b="0" strike="noStrike" spc="-1" dirty="0">
                <a:solidFill>
                  <a:srgbClr val="000000"/>
                </a:solidFill>
                <a:latin typeface="Calibri"/>
              </a:rPr>
              <a:t>Geo-location of local agencies and distances in time</a:t>
            </a:r>
            <a:endParaRPr lang="fr-FR" sz="2800" b="0" strike="noStrike" spc="-1" dirty="0">
              <a:latin typeface="Arial"/>
            </a:endParaRPr>
          </a:p>
          <a:p>
            <a:pPr>
              <a:lnSpc>
                <a:spcPct val="100000"/>
              </a:lnSpc>
              <a:tabLst>
                <a:tab pos="2235240" algn="l"/>
              </a:tabLst>
            </a:pPr>
            <a:endParaRPr lang="fr-FR" sz="2800" b="0" strike="noStrike" spc="-1" dirty="0">
              <a:latin typeface="Arial"/>
            </a:endParaRPr>
          </a:p>
          <a:p>
            <a:pPr>
              <a:lnSpc>
                <a:spcPct val="100000"/>
              </a:lnSpc>
              <a:tabLst>
                <a:tab pos="2235240" algn="l"/>
              </a:tabLst>
            </a:pPr>
            <a:r>
              <a:rPr lang="en-US" sz="2940" b="1" strike="noStrike" spc="-1" dirty="0">
                <a:solidFill>
                  <a:srgbClr val="000000"/>
                </a:solidFill>
                <a:latin typeface="Calibri"/>
              </a:rPr>
              <a:t>Implemented regression </a:t>
            </a:r>
            <a:endParaRPr lang="fr-FR" sz="2940" b="0" strike="noStrike" spc="-1" dirty="0">
              <a:latin typeface="Arial"/>
            </a:endParaRPr>
          </a:p>
          <a:p>
            <a:pPr>
              <a:lnSpc>
                <a:spcPct val="100000"/>
              </a:lnSpc>
              <a:tabLst>
                <a:tab pos="2235240" algn="l"/>
              </a:tabLst>
            </a:pPr>
            <a:endParaRPr lang="fr-FR" sz="2940" b="0" strike="noStrike" spc="-1" dirty="0">
              <a:latin typeface="Arial"/>
            </a:endParaRPr>
          </a:p>
          <a:p>
            <a:pPr>
              <a:lnSpc>
                <a:spcPct val="100000"/>
              </a:lnSpc>
              <a:tabLst>
                <a:tab pos="2235240" algn="l"/>
              </a:tabLst>
            </a:pPr>
            <a:endParaRPr lang="fr-FR" sz="2940" b="0" strike="noStrike" spc="-1" dirty="0">
              <a:latin typeface="Arial"/>
            </a:endParaRPr>
          </a:p>
          <a:p>
            <a:pPr>
              <a:lnSpc>
                <a:spcPct val="100000"/>
              </a:lnSpc>
              <a:tabLst>
                <a:tab pos="2235240" algn="l"/>
              </a:tabLst>
            </a:pPr>
            <a:r>
              <a:rPr lang="en-GB" sz="2940" b="1" strike="noStrike" spc="-1" dirty="0">
                <a:solidFill>
                  <a:srgbClr val="000000"/>
                </a:solidFill>
                <a:latin typeface="Calibri"/>
              </a:rPr>
              <a:t>Outcomes</a:t>
            </a:r>
            <a:r>
              <a:rPr lang="en-GB" sz="3200" b="1" strike="noStrike" spc="-1" dirty="0">
                <a:solidFill>
                  <a:srgbClr val="000000"/>
                </a:solidFill>
                <a:latin typeface="Arial"/>
              </a:rPr>
              <a:t>  </a:t>
            </a:r>
            <a:endParaRPr lang="fr-FR" sz="3200" b="0" strike="noStrike" spc="-1" dirty="0">
              <a:latin typeface="Arial"/>
            </a:endParaRPr>
          </a:p>
          <a:p>
            <a:pPr marL="457200" indent="-456840">
              <a:lnSpc>
                <a:spcPct val="100000"/>
              </a:lnSpc>
              <a:buClr>
                <a:srgbClr val="000000"/>
              </a:buClr>
              <a:buFont typeface="Wingdings" charset="2"/>
              <a:buChar char=""/>
              <a:tabLst>
                <a:tab pos="2146320" algn="l"/>
              </a:tabLst>
            </a:pPr>
            <a:r>
              <a:rPr lang="en-US" sz="2940" b="0" strike="noStrike" spc="-1" dirty="0">
                <a:solidFill>
                  <a:srgbClr val="000000"/>
                </a:solidFill>
                <a:latin typeface="Calibri"/>
              </a:rPr>
              <a:t>Gross exits for “activated</a:t>
            </a:r>
            <a:r>
              <a:rPr lang="en-US" sz="2940" spc="-1" dirty="0">
                <a:solidFill>
                  <a:srgbClr val="000000"/>
                </a:solidFill>
                <a:latin typeface="Calibri"/>
              </a:rPr>
              <a:t>”</a:t>
            </a:r>
            <a:r>
              <a:rPr lang="en-US" sz="2940" b="0" strike="noStrike" spc="-1" dirty="0">
                <a:solidFill>
                  <a:srgbClr val="000000"/>
                </a:solidFill>
                <a:latin typeface="Calibri"/>
              </a:rPr>
              <a:t> jobseeker</a:t>
            </a:r>
            <a:endParaRPr lang="fr-FR" sz="2940" b="0" strike="noStrike" spc="-1" dirty="0">
              <a:latin typeface="Arial"/>
            </a:endParaRPr>
          </a:p>
          <a:p>
            <a:pPr marL="457200" indent="-456840">
              <a:lnSpc>
                <a:spcPct val="100000"/>
              </a:lnSpc>
              <a:buClr>
                <a:srgbClr val="000000"/>
              </a:buClr>
              <a:buFont typeface="Wingdings" charset="2"/>
              <a:buChar char=""/>
              <a:tabLst>
                <a:tab pos="2146320" algn="l"/>
              </a:tabLst>
            </a:pPr>
            <a:r>
              <a:rPr lang="en-US" sz="2940" b="0" strike="noStrike" spc="-1" dirty="0">
                <a:solidFill>
                  <a:srgbClr val="000000"/>
                </a:solidFill>
                <a:latin typeface="Calibri"/>
              </a:rPr>
              <a:t>Durable exits (more than 6 months in the job market) </a:t>
            </a:r>
            <a:endParaRPr lang="fr-FR" sz="2940" b="0" strike="noStrike" spc="-1" dirty="0">
              <a:latin typeface="Arial"/>
            </a:endParaRPr>
          </a:p>
          <a:p>
            <a:pPr marL="198360">
              <a:lnSpc>
                <a:spcPct val="100000"/>
              </a:lnSpc>
              <a:tabLst>
                <a:tab pos="0" algn="l"/>
              </a:tabLst>
            </a:pPr>
            <a:endParaRPr lang="fr-FR" sz="2940" b="0" strike="noStrike" spc="-1" dirty="0">
              <a:latin typeface="Arial"/>
            </a:endParaRPr>
          </a:p>
          <a:p>
            <a:pPr>
              <a:lnSpc>
                <a:spcPct val="100000"/>
              </a:lnSpc>
              <a:tabLst>
                <a:tab pos="0" algn="l"/>
              </a:tabLst>
            </a:pPr>
            <a:r>
              <a:rPr lang="en-US" sz="2940" b="1" strike="noStrike" spc="-1" dirty="0">
                <a:solidFill>
                  <a:srgbClr val="000000"/>
                </a:solidFill>
                <a:latin typeface="Calibri"/>
              </a:rPr>
              <a:t>Covariates</a:t>
            </a:r>
            <a:endParaRPr lang="fr-FR" sz="2940" b="0" strike="noStrike" spc="-1" dirty="0">
              <a:latin typeface="Arial"/>
            </a:endParaRPr>
          </a:p>
          <a:p>
            <a:pPr marL="457200" indent="-456840">
              <a:lnSpc>
                <a:spcPct val="100000"/>
              </a:lnSpc>
              <a:buClr>
                <a:srgbClr val="000000"/>
              </a:buClr>
              <a:buFont typeface="Wingdings" charset="2"/>
              <a:buChar char=""/>
              <a:tabLst>
                <a:tab pos="0" algn="l"/>
              </a:tabLst>
            </a:pPr>
            <a:r>
              <a:rPr lang="en-US" sz="2940" b="0" strike="noStrike" spc="-1" dirty="0">
                <a:solidFill>
                  <a:srgbClr val="000000"/>
                </a:solidFill>
                <a:latin typeface="Calibri"/>
              </a:rPr>
              <a:t>Socio-economic characteristics: gender, age, education, family</a:t>
            </a:r>
            <a:endParaRPr lang="fr-FR" sz="2940" b="0" strike="noStrike" spc="-1" dirty="0">
              <a:latin typeface="Arial"/>
            </a:endParaRPr>
          </a:p>
          <a:p>
            <a:pPr marL="457200" indent="-456840">
              <a:lnSpc>
                <a:spcPct val="100000"/>
              </a:lnSpc>
              <a:buClr>
                <a:srgbClr val="000000"/>
              </a:buClr>
              <a:buFont typeface="Wingdings" charset="2"/>
              <a:buChar char=""/>
              <a:tabLst>
                <a:tab pos="0" algn="l"/>
              </a:tabLst>
            </a:pPr>
            <a:r>
              <a:rPr lang="en-US" sz="2940" b="0" strike="noStrike" spc="-1" dirty="0">
                <a:solidFill>
                  <a:srgbClr val="000000"/>
                </a:solidFill>
                <a:latin typeface="Calibri"/>
              </a:rPr>
              <a:t>Professional characteristics: job history, labor status history</a:t>
            </a:r>
            <a:endParaRPr lang="fr-FR" sz="2940" b="0" strike="noStrike" spc="-1" dirty="0">
              <a:latin typeface="Arial"/>
            </a:endParaRPr>
          </a:p>
          <a:p>
            <a:pPr marL="101520" indent="-101160">
              <a:lnSpc>
                <a:spcPct val="100000"/>
              </a:lnSpc>
              <a:tabLst>
                <a:tab pos="0" algn="l"/>
              </a:tabLst>
            </a:pPr>
            <a:endParaRPr lang="fr-FR" sz="2940" b="0" strike="noStrike" spc="-1" dirty="0">
              <a:latin typeface="Arial"/>
            </a:endParaRPr>
          </a:p>
          <a:p>
            <a:pPr>
              <a:lnSpc>
                <a:spcPct val="100000"/>
              </a:lnSpc>
              <a:tabLst>
                <a:tab pos="0" algn="l"/>
              </a:tabLst>
            </a:pPr>
            <a:r>
              <a:rPr lang="en-US" sz="2940" b="1" strike="noStrike" spc="-1" dirty="0">
                <a:solidFill>
                  <a:srgbClr val="000000"/>
                </a:solidFill>
                <a:latin typeface="Calibri"/>
              </a:rPr>
              <a:t>Results: </a:t>
            </a:r>
            <a:r>
              <a:rPr lang="en-US" sz="2940" b="1" strike="noStrike" spc="-1" dirty="0">
                <a:latin typeface="Calibri"/>
              </a:rPr>
              <a:t>no effect of distance to agencies on exit from unemployment</a:t>
            </a:r>
            <a:r>
              <a:rPr lang="en-US" sz="2940" b="0" strike="noStrike" spc="-1" dirty="0">
                <a:latin typeface="Calibri"/>
              </a:rPr>
              <a:t> </a:t>
            </a:r>
            <a:r>
              <a:rPr lang="en-US" sz="2940" b="0" strike="noStrike" spc="-1" dirty="0">
                <a:solidFill>
                  <a:srgbClr val="000000"/>
                </a:solidFill>
                <a:latin typeface="Calibri"/>
              </a:rPr>
              <a:t>(for neither gross nor durable exits)</a:t>
            </a:r>
            <a:endParaRPr lang="fr-FR" sz="2940" b="0" strike="noStrike" spc="-1" dirty="0">
              <a:latin typeface="Arial"/>
            </a:endParaRPr>
          </a:p>
        </p:txBody>
      </p:sp>
      <p:sp>
        <p:nvSpPr>
          <p:cNvPr id="57" name="CustomShape 10"/>
          <p:cNvSpPr/>
          <p:nvPr/>
        </p:nvSpPr>
        <p:spPr>
          <a:xfrm>
            <a:off x="1688400" y="27358560"/>
            <a:ext cx="13121280" cy="9963697"/>
          </a:xfrm>
          <a:prstGeom prst="rect">
            <a:avLst/>
          </a:prstGeom>
          <a:solidFill>
            <a:schemeClr val="bg1"/>
          </a:solidFill>
          <a:ln w="12600">
            <a:solidFill>
              <a:srgbClr val="186378"/>
            </a:solidFill>
            <a:round/>
          </a:ln>
        </p:spPr>
        <p:style>
          <a:lnRef idx="0">
            <a:scrgbClr r="0" g="0" b="0"/>
          </a:lnRef>
          <a:fillRef idx="0">
            <a:scrgbClr r="0" g="0" b="0"/>
          </a:fillRef>
          <a:effectRef idx="0">
            <a:scrgbClr r="0" g="0" b="0"/>
          </a:effectRef>
          <a:fontRef idx="minor"/>
        </p:style>
        <p:txBody>
          <a:bodyPr lIns="168120" tIns="168120" rIns="168120" bIns="168120">
            <a:spAutoFit/>
          </a:bodyPr>
          <a:lstStyle/>
          <a:p>
            <a:pPr>
              <a:lnSpc>
                <a:spcPct val="100000"/>
              </a:lnSpc>
            </a:pPr>
            <a:r>
              <a:rPr lang="en-US" sz="2940" b="1" strike="noStrike" spc="-1" dirty="0">
                <a:solidFill>
                  <a:srgbClr val="000000"/>
                </a:solidFill>
                <a:latin typeface="Calibri"/>
              </a:rPr>
              <a:t>Objective: disentangle three effects</a:t>
            </a:r>
            <a:r>
              <a:rPr lang="en-US" sz="2940" b="1" strike="noStrike" spc="-1" dirty="0">
                <a:solidFill>
                  <a:srgbClr val="000000"/>
                </a:solidFill>
                <a:latin typeface="Arial"/>
              </a:rPr>
              <a:t>	</a:t>
            </a:r>
            <a:endParaRPr lang="en-US" sz="2940" b="0" strike="noStrike" spc="-1" dirty="0">
              <a:latin typeface="Arial"/>
            </a:endParaRPr>
          </a:p>
          <a:p>
            <a:pPr marL="457200" indent="-456840">
              <a:lnSpc>
                <a:spcPct val="100000"/>
              </a:lnSpc>
              <a:buClr>
                <a:srgbClr val="000000"/>
              </a:buClr>
              <a:buFont typeface="Symbol" charset="2"/>
              <a:buChar char=""/>
            </a:pPr>
            <a:r>
              <a:rPr lang="en-US" sz="2940" b="0" strike="noStrike" spc="-1" dirty="0">
                <a:solidFill>
                  <a:srgbClr val="000000"/>
                </a:solidFill>
                <a:latin typeface="Calibri"/>
              </a:rPr>
              <a:t>Distance/Time effect: time necessary to travel to LPEA</a:t>
            </a:r>
            <a:endParaRPr lang="fr-FR" sz="2940" b="0" strike="noStrike" spc="-1" dirty="0">
              <a:latin typeface="Arial"/>
            </a:endParaRPr>
          </a:p>
          <a:p>
            <a:pPr marL="457200" indent="-456840">
              <a:lnSpc>
                <a:spcPct val="100000"/>
              </a:lnSpc>
              <a:buClr>
                <a:srgbClr val="000000"/>
              </a:buClr>
              <a:buFont typeface="Symbol" charset="2"/>
              <a:buChar char=""/>
            </a:pPr>
            <a:r>
              <a:rPr lang="en-US" sz="2940" b="0" strike="noStrike" spc="-1" dirty="0">
                <a:solidFill>
                  <a:srgbClr val="000000"/>
                </a:solidFill>
                <a:latin typeface="Calibri"/>
              </a:rPr>
              <a:t>Institution effect: intrinsic effectiveness of LPEA (unobserved fixed effect)</a:t>
            </a:r>
            <a:endParaRPr lang="fr-FR" sz="2940" b="0" strike="noStrike" spc="-1" dirty="0">
              <a:latin typeface="Arial"/>
            </a:endParaRPr>
          </a:p>
          <a:p>
            <a:pPr marL="457200" indent="-456840">
              <a:lnSpc>
                <a:spcPct val="100000"/>
              </a:lnSpc>
              <a:buClr>
                <a:srgbClr val="000000"/>
              </a:buClr>
              <a:buFont typeface="Symbol" charset="2"/>
              <a:buChar char=""/>
            </a:pPr>
            <a:r>
              <a:rPr lang="en-US" sz="2940" b="0" strike="noStrike" spc="-1" dirty="0">
                <a:solidFill>
                  <a:srgbClr val="000000"/>
                </a:solidFill>
                <a:latin typeface="Calibri"/>
              </a:rPr>
              <a:t>Congestion effect: caseload of the LPEA caseworkers</a:t>
            </a:r>
            <a:endParaRPr lang="fr-FR" sz="2940" b="0" strike="noStrike" spc="-1" dirty="0">
              <a:latin typeface="Arial"/>
            </a:endParaRPr>
          </a:p>
          <a:p>
            <a:pPr>
              <a:lnSpc>
                <a:spcPct val="100000"/>
              </a:lnSpc>
            </a:pPr>
            <a:endParaRPr lang="fr-FR" sz="2940" b="0" strike="noStrike" spc="-1" dirty="0">
              <a:latin typeface="Arial"/>
            </a:endParaRPr>
          </a:p>
          <a:p>
            <a:pPr marL="457200" indent="-456840">
              <a:lnSpc>
                <a:spcPct val="100000"/>
              </a:lnSpc>
              <a:buClr>
                <a:srgbClr val="000000"/>
              </a:buClr>
              <a:buFont typeface="Symbol" charset="2"/>
              <a:buChar char=""/>
            </a:pPr>
            <a:r>
              <a:rPr lang="en-US" sz="800" b="0" strike="noStrike" spc="-1" dirty="0">
                <a:solidFill>
                  <a:srgbClr val="000000"/>
                </a:solidFill>
                <a:latin typeface="Calibri"/>
              </a:rPr>
              <a:t> </a:t>
            </a:r>
            <a:endParaRPr lang="fr-FR" sz="800" b="0" strike="noStrike" spc="-1" dirty="0">
              <a:latin typeface="Arial"/>
            </a:endParaRPr>
          </a:p>
          <a:p>
            <a:pPr>
              <a:lnSpc>
                <a:spcPct val="100000"/>
              </a:lnSpc>
            </a:pPr>
            <a:r>
              <a:rPr lang="en-US" sz="2940" b="1" strike="noStrike" spc="-1" dirty="0">
                <a:solidFill>
                  <a:srgbClr val="000000"/>
                </a:solidFill>
                <a:latin typeface="Calibri"/>
              </a:rPr>
              <a:t>Identification strategy: quasi-experiment</a:t>
            </a:r>
            <a:endParaRPr lang="fr-FR" sz="2940" b="0" strike="noStrike" spc="-1" dirty="0">
              <a:latin typeface="Arial"/>
            </a:endParaRPr>
          </a:p>
          <a:p>
            <a:pPr>
              <a:lnSpc>
                <a:spcPct val="100000"/>
              </a:lnSpc>
            </a:pPr>
            <a:r>
              <a:rPr lang="en-US" sz="2940" b="0" strike="noStrike" spc="-1" dirty="0">
                <a:solidFill>
                  <a:srgbClr val="000000"/>
                </a:solidFill>
                <a:latin typeface="Calibri"/>
              </a:rPr>
              <a:t>Unanticipated creation of a new LPEA that significantly affected accessibility  in the study area (see Figures 1 &amp; 2)</a:t>
            </a:r>
            <a:endParaRPr lang="fr-FR" sz="2940" b="0" strike="noStrike" spc="-1" dirty="0">
              <a:latin typeface="Arial"/>
            </a:endParaRPr>
          </a:p>
          <a:p>
            <a:pPr marL="457200" indent="-456840">
              <a:lnSpc>
                <a:spcPct val="100000"/>
              </a:lnSpc>
              <a:buClr>
                <a:srgbClr val="000000"/>
              </a:buClr>
              <a:buFont typeface="Symbol" charset="2"/>
              <a:buChar char=""/>
            </a:pPr>
            <a:r>
              <a:rPr lang="en-US" sz="2940" b="0" strike="noStrike" spc="-1" dirty="0">
                <a:solidFill>
                  <a:srgbClr val="000000"/>
                </a:solidFill>
                <a:latin typeface="Calibri"/>
              </a:rPr>
              <a:t>Before December 2008: 94,650 jobseekers were allocated to one of the five LPEAs in Roanne, Riorges, Tarare, Villefranche-sur-Saône, and Bourg-en-Bresse</a:t>
            </a:r>
            <a:endParaRPr lang="fr-FR" sz="2940" b="0" strike="noStrike" spc="-1" dirty="0">
              <a:latin typeface="Arial"/>
            </a:endParaRPr>
          </a:p>
          <a:p>
            <a:pPr marL="457200" indent="-456840">
              <a:lnSpc>
                <a:spcPct val="100000"/>
              </a:lnSpc>
              <a:buClr>
                <a:srgbClr val="000000"/>
              </a:buClr>
              <a:buFont typeface="Symbol" charset="2"/>
              <a:buChar char=""/>
            </a:pPr>
            <a:r>
              <a:rPr lang="en-US" sz="2940" b="0" strike="noStrike" spc="-1" dirty="0">
                <a:solidFill>
                  <a:srgbClr val="000000"/>
                </a:solidFill>
                <a:latin typeface="Calibri"/>
              </a:rPr>
              <a:t>In January 2009: a new LPEA was created in Belleville in the old catchment area of Villefranche-sur-Saône.</a:t>
            </a:r>
            <a:endParaRPr lang="fr-FR" sz="2940" b="0" strike="noStrike" spc="-1" dirty="0">
              <a:latin typeface="Arial"/>
            </a:endParaRPr>
          </a:p>
          <a:p>
            <a:pPr marL="457200" indent="-456840">
              <a:lnSpc>
                <a:spcPct val="100000"/>
              </a:lnSpc>
              <a:buClr>
                <a:srgbClr val="000000"/>
              </a:buClr>
              <a:buFont typeface="Symbol" charset="2"/>
              <a:buChar char=""/>
            </a:pPr>
            <a:endParaRPr lang="fr-FR" sz="2940" b="0" strike="noStrike" spc="-1" dirty="0">
              <a:latin typeface="Arial"/>
            </a:endParaRPr>
          </a:p>
          <a:p>
            <a:pPr>
              <a:lnSpc>
                <a:spcPct val="100000"/>
              </a:lnSpc>
              <a:tabLst>
                <a:tab pos="0" algn="l"/>
              </a:tabLst>
            </a:pPr>
            <a:r>
              <a:rPr lang="en-US" sz="2940" b="1" strike="noStrike" spc="-1" dirty="0">
                <a:solidFill>
                  <a:srgbClr val="000000"/>
                </a:solidFill>
                <a:latin typeface="Calibri"/>
              </a:rPr>
              <a:t>Group comparison and identification of the three effects: </a:t>
            </a:r>
            <a:endParaRPr lang="fr-FR" sz="2940" b="0" strike="noStrike" spc="-1" dirty="0">
              <a:latin typeface="Arial"/>
            </a:endParaRPr>
          </a:p>
          <a:p>
            <a:pPr>
              <a:lnSpc>
                <a:spcPct val="100000"/>
              </a:lnSpc>
              <a:tabLst>
                <a:tab pos="0" algn="l"/>
              </a:tabLst>
            </a:pPr>
            <a:endParaRPr lang="fr-FR" sz="2940" b="0" strike="noStrike" spc="-1" dirty="0">
              <a:latin typeface="Arial"/>
            </a:endParaRPr>
          </a:p>
          <a:p>
            <a:pPr marL="457200" indent="-456840">
              <a:lnSpc>
                <a:spcPct val="100000"/>
              </a:lnSpc>
              <a:buClr>
                <a:srgbClr val="000000"/>
              </a:buClr>
              <a:buSzPct val="45000"/>
              <a:buFont typeface="Wingdings" charset="2"/>
              <a:buChar char=""/>
              <a:tabLst>
                <a:tab pos="0" algn="l"/>
              </a:tabLst>
            </a:pPr>
            <a:r>
              <a:rPr lang="en-US" sz="2940" b="0" strike="noStrike" spc="-1" dirty="0">
                <a:solidFill>
                  <a:srgbClr val="000000"/>
                </a:solidFill>
                <a:latin typeface="Calibri"/>
              </a:rPr>
              <a:t>Treated 1 vs. Control 1. Distance effect + Institutional effect: -13’ time to travel to LPEA + change of LPEA</a:t>
            </a:r>
            <a:endParaRPr lang="fr-FR" sz="2940" b="0" strike="noStrike" spc="-1" dirty="0">
              <a:latin typeface="Arial"/>
            </a:endParaRPr>
          </a:p>
          <a:p>
            <a:pPr marL="457200" indent="-456840">
              <a:lnSpc>
                <a:spcPct val="100000"/>
              </a:lnSpc>
              <a:buClr>
                <a:srgbClr val="000000"/>
              </a:buClr>
              <a:buSzPct val="45000"/>
              <a:buFont typeface="Wingdings" charset="2"/>
              <a:buChar char=""/>
              <a:tabLst>
                <a:tab pos="0" algn="l"/>
              </a:tabLst>
            </a:pPr>
            <a:r>
              <a:rPr lang="en-US" sz="2940" b="0" strike="noStrike" spc="-1" dirty="0">
                <a:solidFill>
                  <a:srgbClr val="000000"/>
                </a:solidFill>
                <a:latin typeface="Calibri"/>
                <a:ea typeface="Noto Sans CJK SC"/>
              </a:rPr>
              <a:t>Treated 2 vs. Control 2. Distance effect + No institutional effect: -10’ </a:t>
            </a:r>
            <a:r>
              <a:rPr lang="en-US" sz="2940" b="0" strike="noStrike" spc="-1" dirty="0">
                <a:solidFill>
                  <a:srgbClr val="000000"/>
                </a:solidFill>
                <a:latin typeface="Calibri"/>
              </a:rPr>
              <a:t>time to travel to LPEA + no change of LPEA</a:t>
            </a:r>
            <a:endParaRPr lang="fr-FR" sz="2940" b="0" strike="noStrike" spc="-1" dirty="0">
              <a:latin typeface="Arial"/>
            </a:endParaRPr>
          </a:p>
          <a:p>
            <a:pPr marL="457200" indent="-456840">
              <a:lnSpc>
                <a:spcPct val="100000"/>
              </a:lnSpc>
              <a:buClr>
                <a:srgbClr val="000000"/>
              </a:buClr>
              <a:buSzPct val="45000"/>
              <a:buFont typeface="Wingdings" charset="2"/>
              <a:buChar char=""/>
              <a:tabLst>
                <a:tab pos="0" algn="l"/>
              </a:tabLst>
            </a:pPr>
            <a:r>
              <a:rPr lang="en-US" sz="2940" b="0" strike="noStrike" spc="-1" dirty="0">
                <a:solidFill>
                  <a:srgbClr val="000000"/>
                </a:solidFill>
                <a:latin typeface="Calibri"/>
              </a:rPr>
              <a:t>Treated 3 vs. Control 1. No distance effect + Congestion effect: no reduction in time to travel to LPEA + reduction of the caseload in LPEA </a:t>
            </a:r>
          </a:p>
        </p:txBody>
      </p:sp>
      <p:sp>
        <p:nvSpPr>
          <p:cNvPr id="58" name="CustomShape 11"/>
          <p:cNvSpPr/>
          <p:nvPr/>
        </p:nvSpPr>
        <p:spPr>
          <a:xfrm>
            <a:off x="1681920" y="26449920"/>
            <a:ext cx="13127760" cy="931680"/>
          </a:xfrm>
          <a:prstGeom prst="rect">
            <a:avLst/>
          </a:prstGeom>
          <a:solidFill>
            <a:srgbClr val="5AC8DF"/>
          </a:solidFill>
          <a:ln>
            <a:solidFill>
              <a:srgbClr val="186378"/>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spAutoFit/>
          </a:bodyPr>
          <a:lstStyle/>
          <a:p>
            <a:pPr algn="ctr">
              <a:lnSpc>
                <a:spcPct val="100000"/>
              </a:lnSpc>
            </a:pPr>
            <a:r>
              <a:rPr lang="en-US" sz="5520" b="1" strike="noStrike" spc="-1" dirty="0">
                <a:solidFill>
                  <a:srgbClr val="EDEDED"/>
                </a:solidFill>
                <a:latin typeface="Calibri"/>
              </a:rPr>
              <a:t>Methods and identification</a:t>
            </a:r>
            <a:endParaRPr lang="fr-FR" sz="5520" b="0" strike="noStrike" spc="-1" dirty="0">
              <a:latin typeface="Arial"/>
            </a:endParaRPr>
          </a:p>
        </p:txBody>
      </p:sp>
      <p:sp>
        <p:nvSpPr>
          <p:cNvPr id="59" name="CustomShape 12"/>
          <p:cNvSpPr/>
          <p:nvPr/>
        </p:nvSpPr>
        <p:spPr>
          <a:xfrm>
            <a:off x="15471000" y="33416190"/>
            <a:ext cx="13034880" cy="3971287"/>
          </a:xfrm>
          <a:prstGeom prst="rect">
            <a:avLst/>
          </a:prstGeom>
          <a:solidFill>
            <a:schemeClr val="bg1"/>
          </a:solidFill>
          <a:ln w="12600">
            <a:solidFill>
              <a:srgbClr val="186378"/>
            </a:solidFill>
            <a:round/>
          </a:ln>
        </p:spPr>
        <p:style>
          <a:lnRef idx="0">
            <a:scrgbClr r="0" g="0" b="0"/>
          </a:lnRef>
          <a:fillRef idx="0">
            <a:scrgbClr r="0" g="0" b="0"/>
          </a:fillRef>
          <a:effectRef idx="0">
            <a:scrgbClr r="0" g="0" b="0"/>
          </a:effectRef>
          <a:fontRef idx="minor"/>
        </p:style>
        <p:txBody>
          <a:bodyPr lIns="168120" tIns="168120" rIns="168120" bIns="168120">
            <a:spAutoFit/>
          </a:bodyPr>
          <a:lstStyle/>
          <a:p>
            <a:pPr algn="just">
              <a:lnSpc>
                <a:spcPct val="100000"/>
              </a:lnSpc>
            </a:pPr>
            <a:r>
              <a:rPr lang="en-US" sz="2950" b="0" strike="noStrike" spc="-1" dirty="0">
                <a:solidFill>
                  <a:srgbClr val="000000"/>
                </a:solidFill>
                <a:latin typeface="Calibri"/>
              </a:rPr>
              <a:t>The expensive maintenance of a very dense network of agencies does not appear to be a very efficient public policy, supporting the position of the </a:t>
            </a:r>
            <a:r>
              <a:rPr lang="en-US" sz="2950" b="0" strike="noStrike" spc="-1" dirty="0" err="1">
                <a:solidFill>
                  <a:srgbClr val="000000"/>
                </a:solidFill>
                <a:latin typeface="Calibri"/>
              </a:rPr>
              <a:t>Cour</a:t>
            </a:r>
            <a:r>
              <a:rPr lang="en-US" sz="2950" b="0" strike="noStrike" spc="-1" dirty="0">
                <a:solidFill>
                  <a:srgbClr val="000000"/>
                </a:solidFill>
                <a:latin typeface="Calibri"/>
              </a:rPr>
              <a:t> des Comptes on the re-sizing of the French public employment agency network (Cour des Comptes 2015), which could even have beneficial effects according to Launoy and Wälde (2016).</a:t>
            </a:r>
            <a:endParaRPr lang="fr-FR" sz="2950" b="0" strike="noStrike" spc="-1" dirty="0">
              <a:latin typeface="Arial"/>
            </a:endParaRPr>
          </a:p>
          <a:p>
            <a:pPr algn="just">
              <a:lnSpc>
                <a:spcPct val="100000"/>
              </a:lnSpc>
            </a:pPr>
            <a:r>
              <a:rPr lang="en-US" sz="2950" b="0" strike="noStrike" spc="-1" dirty="0">
                <a:solidFill>
                  <a:srgbClr val="000000"/>
                </a:solidFill>
                <a:latin typeface="Calibri"/>
              </a:rPr>
              <a:t>The current fine LPEA grid is a potential source of deleterious organizational effects, hampering the specialization of caseworkers. According to </a:t>
            </a:r>
            <a:r>
              <a:rPr lang="en-US" sz="2950" b="0" strike="noStrike" spc="-1" dirty="0" err="1">
                <a:solidFill>
                  <a:srgbClr val="000000"/>
                </a:solidFill>
                <a:latin typeface="Calibri"/>
              </a:rPr>
              <a:t>Behncke</a:t>
            </a:r>
            <a:r>
              <a:rPr lang="en-US" sz="2950" b="0" strike="noStrike" spc="-1" dirty="0">
                <a:solidFill>
                  <a:srgbClr val="000000"/>
                </a:solidFill>
                <a:latin typeface="Calibri"/>
              </a:rPr>
              <a:t> </a:t>
            </a:r>
            <a:r>
              <a:rPr lang="en-US" sz="2950" b="0" i="1" strike="noStrike" spc="-1" dirty="0">
                <a:solidFill>
                  <a:srgbClr val="000000"/>
                </a:solidFill>
                <a:latin typeface="Calibri"/>
              </a:rPr>
              <a:t>et al</a:t>
            </a:r>
            <a:r>
              <a:rPr lang="en-US" sz="2950" b="0" strike="noStrike" spc="-1" dirty="0">
                <a:solidFill>
                  <a:srgbClr val="000000"/>
                </a:solidFill>
                <a:latin typeface="Calibri"/>
              </a:rPr>
              <a:t>., 2010 such specialization would be a way to increase job placements.   </a:t>
            </a:r>
            <a:endParaRPr lang="en-US" sz="2950" b="0" strike="noStrike" spc="-1" dirty="0">
              <a:latin typeface="Arial"/>
            </a:endParaRPr>
          </a:p>
        </p:txBody>
      </p:sp>
      <p:sp>
        <p:nvSpPr>
          <p:cNvPr id="60" name="CustomShape 13"/>
          <p:cNvSpPr/>
          <p:nvPr/>
        </p:nvSpPr>
        <p:spPr>
          <a:xfrm>
            <a:off x="15471000" y="32575590"/>
            <a:ext cx="13034880" cy="840600"/>
          </a:xfrm>
          <a:prstGeom prst="rect">
            <a:avLst/>
          </a:prstGeom>
          <a:solidFill>
            <a:srgbClr val="5AC8DF"/>
          </a:solidFill>
          <a:ln>
            <a:solidFill>
              <a:srgbClr val="186378"/>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en-US" sz="5520" b="1" strike="noStrike" spc="-1">
                <a:solidFill>
                  <a:srgbClr val="EDEDED"/>
                </a:solidFill>
                <a:latin typeface="Calibri"/>
              </a:rPr>
              <a:t>Conclusions</a:t>
            </a:r>
            <a:endParaRPr lang="fr-FR" sz="5520" b="0" strike="noStrike" spc="-1">
              <a:latin typeface="Arial"/>
            </a:endParaRPr>
          </a:p>
        </p:txBody>
      </p:sp>
      <p:sp>
        <p:nvSpPr>
          <p:cNvPr id="61" name="CustomShape 14"/>
          <p:cNvSpPr/>
          <p:nvPr/>
        </p:nvSpPr>
        <p:spPr>
          <a:xfrm>
            <a:off x="15471000" y="22239600"/>
            <a:ext cx="13034880" cy="840600"/>
          </a:xfrm>
          <a:prstGeom prst="rect">
            <a:avLst/>
          </a:prstGeom>
          <a:solidFill>
            <a:srgbClr val="5AC8DF"/>
          </a:solidFill>
          <a:ln>
            <a:solidFill>
              <a:srgbClr val="186378"/>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en-US" sz="5520" b="1" strike="noStrike" spc="-1">
                <a:solidFill>
                  <a:srgbClr val="EDEDED"/>
                </a:solidFill>
                <a:latin typeface="Calibri"/>
              </a:rPr>
              <a:t>Data and estimation</a:t>
            </a:r>
            <a:endParaRPr lang="fr-FR" sz="5520" b="0" strike="noStrike" spc="-1">
              <a:latin typeface="Arial"/>
            </a:endParaRPr>
          </a:p>
        </p:txBody>
      </p:sp>
      <p:pic>
        <p:nvPicPr>
          <p:cNvPr id="62" name="Image 1"/>
          <p:cNvPicPr/>
          <p:nvPr/>
        </p:nvPicPr>
        <p:blipFill>
          <a:blip r:embed="rId4"/>
          <a:stretch/>
        </p:blipFill>
        <p:spPr>
          <a:xfrm>
            <a:off x="24519960" y="963000"/>
            <a:ext cx="4073040" cy="2538360"/>
          </a:xfrm>
          <a:prstGeom prst="rect">
            <a:avLst/>
          </a:prstGeom>
          <a:ln>
            <a:noFill/>
          </a:ln>
        </p:spPr>
      </p:pic>
      <p:pic>
        <p:nvPicPr>
          <p:cNvPr id="63" name="Image 2"/>
          <p:cNvPicPr/>
          <p:nvPr/>
        </p:nvPicPr>
        <p:blipFill>
          <a:blip r:embed="rId5"/>
          <a:srcRect l="1451" t="3200" r="1975" b="2040"/>
          <a:stretch/>
        </p:blipFill>
        <p:spPr>
          <a:xfrm>
            <a:off x="24624000" y="3501360"/>
            <a:ext cx="3959640" cy="2042280"/>
          </a:xfrm>
          <a:prstGeom prst="rect">
            <a:avLst/>
          </a:prstGeom>
          <a:ln>
            <a:noFill/>
          </a:ln>
        </p:spPr>
      </p:pic>
      <p:sp>
        <p:nvSpPr>
          <p:cNvPr id="64" name="CustomShape 15"/>
          <p:cNvSpPr/>
          <p:nvPr/>
        </p:nvSpPr>
        <p:spPr>
          <a:xfrm>
            <a:off x="10622160" y="40083000"/>
            <a:ext cx="4010400" cy="2108520"/>
          </a:xfrm>
          <a:prstGeom prst="rect">
            <a:avLst/>
          </a:prstGeom>
          <a:noFill/>
          <a:ln/>
        </p:spPr>
        <p:style>
          <a:lnRef idx="2">
            <a:schemeClr val="accent1">
              <a:shade val="50000"/>
            </a:schemeClr>
          </a:lnRef>
          <a:fillRef idx="1">
            <a:schemeClr val="accent1"/>
          </a:fillRef>
          <a:effectRef idx="0">
            <a:schemeClr val="accent1"/>
          </a:effectRef>
          <a:fontRef idx="minor"/>
        </p:style>
      </p:sp>
      <p:graphicFrame>
        <p:nvGraphicFramePr>
          <p:cNvPr id="65" name="Table 16"/>
          <p:cNvGraphicFramePr/>
          <p:nvPr>
            <p:extLst>
              <p:ext uri="{D42A27DB-BD31-4B8C-83A1-F6EECF244321}">
                <p14:modId xmlns:p14="http://schemas.microsoft.com/office/powerpoint/2010/main" val="1606817597"/>
              </p:ext>
            </p:extLst>
          </p:nvPr>
        </p:nvGraphicFramePr>
        <p:xfrm>
          <a:off x="2111040" y="18858240"/>
          <a:ext cx="12432960" cy="3752208"/>
        </p:xfrm>
        <a:graphic>
          <a:graphicData uri="http://schemas.openxmlformats.org/drawingml/2006/table">
            <a:tbl>
              <a:tblPr/>
              <a:tblGrid>
                <a:gridCol w="2210400">
                  <a:extLst>
                    <a:ext uri="{9D8B030D-6E8A-4147-A177-3AD203B41FA5}">
                      <a16:colId xmlns:a16="http://schemas.microsoft.com/office/drawing/2014/main" val="20000"/>
                    </a:ext>
                  </a:extLst>
                </a:gridCol>
                <a:gridCol w="5192640">
                  <a:extLst>
                    <a:ext uri="{9D8B030D-6E8A-4147-A177-3AD203B41FA5}">
                      <a16:colId xmlns:a16="http://schemas.microsoft.com/office/drawing/2014/main" val="20001"/>
                    </a:ext>
                  </a:extLst>
                </a:gridCol>
                <a:gridCol w="5029920">
                  <a:extLst>
                    <a:ext uri="{9D8B030D-6E8A-4147-A177-3AD203B41FA5}">
                      <a16:colId xmlns:a16="http://schemas.microsoft.com/office/drawing/2014/main" val="20002"/>
                    </a:ext>
                  </a:extLst>
                </a:gridCol>
              </a:tblGrid>
              <a:tr h="1435320">
                <a:tc>
                  <a:txBody>
                    <a:bodyPr/>
                    <a:lstStyle/>
                    <a:p>
                      <a:pPr>
                        <a:lnSpc>
                          <a:spcPct val="100000"/>
                        </a:lnSpc>
                      </a:pPr>
                      <a:r>
                        <a:rPr lang="en-US" sz="2940" b="1" strike="noStrike" spc="-1" dirty="0">
                          <a:solidFill>
                            <a:srgbClr val="FFFFFF"/>
                          </a:solidFill>
                          <a:latin typeface="Calibri"/>
                        </a:rPr>
                        <a:t>Public Employment policy</a:t>
                      </a:r>
                      <a:endParaRPr lang="fr-FR" sz="2940" b="0" strike="noStrike" spc="-1" dirty="0">
                        <a:latin typeface="Times New Roman"/>
                      </a:endParaRPr>
                    </a:p>
                  </a:txBody>
                  <a:tcPr>
                    <a:lnL w="12240">
                      <a:solidFill>
                        <a:srgbClr val="000000"/>
                      </a:solidFill>
                    </a:lnL>
                    <a:lnR w="12240">
                      <a:solidFill>
                        <a:srgbClr val="000000"/>
                      </a:solidFill>
                    </a:lnR>
                    <a:lnT w="12240">
                      <a:solidFill>
                        <a:srgbClr val="000000"/>
                      </a:solidFill>
                    </a:lnT>
                    <a:lnB w="12240">
                      <a:solidFill>
                        <a:srgbClr val="000000"/>
                      </a:solidFill>
                    </a:lnB>
                    <a:solidFill>
                      <a:srgbClr val="5AC8DF"/>
                    </a:solidFill>
                  </a:tcPr>
                </a:tc>
                <a:tc>
                  <a:txBody>
                    <a:bodyPr/>
                    <a:lstStyle/>
                    <a:p>
                      <a:pPr algn="ctr">
                        <a:lnSpc>
                          <a:spcPct val="100000"/>
                        </a:lnSpc>
                      </a:pPr>
                      <a:r>
                        <a:rPr lang="en-US" sz="2940" b="1" strike="noStrike" spc="-1" dirty="0">
                          <a:solidFill>
                            <a:srgbClr val="FFFFFF"/>
                          </a:solidFill>
                          <a:latin typeface="Calibri"/>
                        </a:rPr>
                        <a:t>Activation of labor market policies </a:t>
                      </a:r>
                      <a:endParaRPr lang="fr-FR" sz="2940" b="0" strike="noStrike" spc="-1" dirty="0">
                        <a:latin typeface="Times New Roman"/>
                      </a:endParaRPr>
                    </a:p>
                  </a:txBody>
                  <a:tcPr>
                    <a:lnL w="12240">
                      <a:solidFill>
                        <a:srgbClr val="000000"/>
                      </a:solidFill>
                    </a:lnL>
                    <a:lnR w="12240">
                      <a:solidFill>
                        <a:srgbClr val="000000"/>
                      </a:solidFill>
                    </a:lnR>
                    <a:lnT w="12240">
                      <a:solidFill>
                        <a:srgbClr val="000000"/>
                      </a:solidFill>
                    </a:lnT>
                    <a:lnB w="12240">
                      <a:solidFill>
                        <a:srgbClr val="000000"/>
                      </a:solidFill>
                    </a:lnB>
                    <a:solidFill>
                      <a:srgbClr val="5AC8DF"/>
                    </a:solidFill>
                  </a:tcPr>
                </a:tc>
                <a:tc>
                  <a:txBody>
                    <a:bodyPr/>
                    <a:lstStyle/>
                    <a:p>
                      <a:pPr algn="ctr">
                        <a:lnSpc>
                          <a:spcPct val="100000"/>
                        </a:lnSpc>
                        <a:tabLst>
                          <a:tab pos="0" algn="l"/>
                        </a:tabLst>
                      </a:pPr>
                      <a:r>
                        <a:rPr lang="en-US" sz="2940" b="1" strike="noStrike" spc="-1" dirty="0">
                          <a:solidFill>
                            <a:srgbClr val="FFFFFF"/>
                          </a:solidFill>
                          <a:latin typeface="Calibri"/>
                        </a:rPr>
                        <a:t>Accessibility to local public employment agencies</a:t>
                      </a:r>
                      <a:r>
                        <a:rPr lang="en-US" sz="2940" b="0" strike="noStrike" spc="-1" dirty="0">
                          <a:solidFill>
                            <a:srgbClr val="FFFFFF"/>
                          </a:solidFill>
                          <a:latin typeface="Calibri"/>
                        </a:rPr>
                        <a:t> </a:t>
                      </a:r>
                      <a:endParaRPr lang="fr-FR" sz="2940" b="0" strike="noStrike" spc="-1" dirty="0">
                        <a:latin typeface="Times New Roman"/>
                      </a:endParaRPr>
                    </a:p>
                  </a:txBody>
                  <a:tcPr>
                    <a:lnL w="12240">
                      <a:solidFill>
                        <a:srgbClr val="000000"/>
                      </a:solidFill>
                    </a:lnL>
                    <a:lnR w="12240">
                      <a:solidFill>
                        <a:srgbClr val="000000"/>
                      </a:solidFill>
                    </a:lnR>
                    <a:lnT w="12240">
                      <a:solidFill>
                        <a:srgbClr val="000000"/>
                      </a:solidFill>
                    </a:lnT>
                    <a:lnB w="12240">
                      <a:solidFill>
                        <a:srgbClr val="000000"/>
                      </a:solidFill>
                    </a:lnB>
                    <a:solidFill>
                      <a:srgbClr val="5AC8DF"/>
                    </a:solidFill>
                  </a:tcPr>
                </a:tc>
                <a:extLst>
                  <a:ext uri="{0D108BD9-81ED-4DB2-BD59-A6C34878D82A}">
                    <a16:rowId xmlns:a16="http://schemas.microsoft.com/office/drawing/2014/main" val="10000"/>
                  </a:ext>
                </a:extLst>
              </a:tr>
              <a:tr h="1371600">
                <a:tc>
                  <a:txBody>
                    <a:bodyPr/>
                    <a:lstStyle/>
                    <a:p>
                      <a:pPr>
                        <a:lnSpc>
                          <a:spcPct val="100000"/>
                        </a:lnSpc>
                      </a:pPr>
                      <a:r>
                        <a:rPr lang="en-US" sz="2940" b="1" strike="noStrike" spc="-1">
                          <a:solidFill>
                            <a:srgbClr val="0070C0"/>
                          </a:solidFill>
                          <a:latin typeface="Calibri"/>
                        </a:rPr>
                        <a:t>Resources</a:t>
                      </a:r>
                      <a:endParaRPr lang="fr-FR" sz="2940" b="0" strike="noStrike" spc="-1">
                        <a:latin typeface="Times New Roman"/>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en-US" sz="2800" b="0" strike="noStrike" spc="-1">
                          <a:solidFill>
                            <a:srgbClr val="000000"/>
                          </a:solidFill>
                          <a:latin typeface="Calibri"/>
                        </a:rPr>
                        <a:t>45,000 caseworkers</a:t>
                      </a:r>
                      <a:endParaRPr lang="fr-FR" sz="2800" b="0" strike="noStrike" spc="-1">
                        <a:latin typeface="Times New Roman"/>
                      </a:endParaRPr>
                    </a:p>
                    <a:p>
                      <a:pPr algn="ctr">
                        <a:lnSpc>
                          <a:spcPct val="100000"/>
                        </a:lnSpc>
                      </a:pPr>
                      <a:r>
                        <a:rPr lang="fr-FR" sz="2800" b="0" strike="noStrike" spc="-1">
                          <a:solidFill>
                            <a:srgbClr val="000000"/>
                          </a:solidFill>
                          <a:latin typeface="Calibri"/>
                        </a:rPr>
                        <a:t>One caseworker for 120 to 160 jobseekers</a:t>
                      </a:r>
                      <a:endParaRPr lang="fr-FR" sz="2800" b="0" strike="noStrike" spc="-1">
                        <a:latin typeface="Times New Roman"/>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en-US" sz="2800" b="0" strike="noStrike" spc="-1" dirty="0">
                          <a:solidFill>
                            <a:srgbClr val="000000"/>
                          </a:solidFill>
                          <a:latin typeface="Calibri"/>
                        </a:rPr>
                        <a:t>900 LPEAs</a:t>
                      </a:r>
                      <a:endParaRPr lang="fr-FR" sz="2800" b="0" strike="noStrike" spc="-1" dirty="0">
                        <a:latin typeface="Times New Roman"/>
                      </a:endParaRPr>
                    </a:p>
                    <a:p>
                      <a:pPr algn="ctr">
                        <a:lnSpc>
                          <a:spcPct val="100000"/>
                        </a:lnSpc>
                      </a:pPr>
                      <a:r>
                        <a:rPr lang="en-US" sz="2800" b="0" strike="noStrike" spc="-1" dirty="0">
                          <a:solidFill>
                            <a:srgbClr val="000000"/>
                          </a:solidFill>
                          <a:latin typeface="Calibri"/>
                          <a:ea typeface="Noto Sans CJK SC"/>
                        </a:rPr>
                        <a:t>Distance to LPEA </a:t>
                      </a:r>
                      <a:r>
                        <a:rPr lang="en-US" sz="2800" b="0" strike="noStrike" spc="-1" dirty="0">
                          <a:solidFill>
                            <a:srgbClr val="000000"/>
                          </a:solidFill>
                          <a:latin typeface="Calibri"/>
                        </a:rPr>
                        <a:t>&lt; 30’ for 80% of jobseekers</a:t>
                      </a:r>
                      <a:endParaRPr lang="fr-FR" sz="2800" b="0" strike="noStrike" spc="-1" dirty="0">
                        <a:latin typeface="Times New Roman"/>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1"/>
                  </a:ext>
                </a:extLst>
              </a:tr>
              <a:tr h="945000">
                <a:tc>
                  <a:txBody>
                    <a:bodyPr/>
                    <a:lstStyle/>
                    <a:p>
                      <a:pPr>
                        <a:lnSpc>
                          <a:spcPct val="100000"/>
                        </a:lnSpc>
                      </a:pPr>
                      <a:r>
                        <a:rPr lang="en-US" sz="2940" b="1" strike="noStrike" spc="-1" dirty="0">
                          <a:solidFill>
                            <a:srgbClr val="0070C0"/>
                          </a:solidFill>
                          <a:latin typeface="Calibri"/>
                        </a:rPr>
                        <a:t>Costs</a:t>
                      </a:r>
                      <a:endParaRPr lang="fr-FR" sz="2940" b="0" strike="noStrike" spc="-1" dirty="0">
                        <a:latin typeface="Times New Roman"/>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en-US" sz="2800" b="0" strike="noStrike" spc="-1" dirty="0">
                          <a:solidFill>
                            <a:srgbClr val="000000"/>
                          </a:solidFill>
                          <a:latin typeface="Calibri"/>
                        </a:rPr>
                        <a:t>€1,000 to €1,500 per jobseeker</a:t>
                      </a:r>
                      <a:endParaRPr lang="fr-FR" sz="2800" b="0" strike="noStrike" spc="-1" dirty="0">
                        <a:latin typeface="Times New Roman"/>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en-US" sz="2800" b="0" strike="noStrike" spc="-1" dirty="0">
                          <a:solidFill>
                            <a:srgbClr val="000000"/>
                          </a:solidFill>
                          <a:latin typeface="Calibri"/>
                        </a:rPr>
                        <a:t>€264 million per year</a:t>
                      </a:r>
                      <a:endParaRPr lang="fr-FR" sz="2800" b="0" strike="noStrike" spc="-1" dirty="0">
                        <a:latin typeface="Times New Roman"/>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2"/>
                  </a:ext>
                </a:extLst>
              </a:tr>
            </a:tbl>
          </a:graphicData>
        </a:graphic>
      </p:graphicFrame>
      <p:sp>
        <p:nvSpPr>
          <p:cNvPr id="66" name="CustomShape 17"/>
          <p:cNvSpPr/>
          <p:nvPr/>
        </p:nvSpPr>
        <p:spPr>
          <a:xfrm>
            <a:off x="16897660" y="26609500"/>
            <a:ext cx="5013720" cy="53820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pPr>
            <a:r>
              <a:rPr lang="en-GB" sz="2940" b="0" strike="noStrike" spc="-1" dirty="0">
                <a:solidFill>
                  <a:srgbClr val="000000"/>
                </a:solidFill>
                <a:latin typeface="Calibri"/>
                <a:ea typeface="HGｺﾞｼｯｸE"/>
              </a:rPr>
              <a:t>Years after 2008  with new LPEA</a:t>
            </a:r>
            <a:endParaRPr lang="fr-FR" sz="2940" b="0" strike="noStrike" spc="-1" dirty="0">
              <a:latin typeface="Arial"/>
            </a:endParaRPr>
          </a:p>
        </p:txBody>
      </p:sp>
      <p:pic>
        <p:nvPicPr>
          <p:cNvPr id="67" name="Image 43"/>
          <p:cNvPicPr/>
          <p:nvPr/>
        </p:nvPicPr>
        <p:blipFill>
          <a:blip r:embed="rId6"/>
          <a:stretch/>
        </p:blipFill>
        <p:spPr>
          <a:xfrm>
            <a:off x="22319620" y="26536680"/>
            <a:ext cx="437760" cy="561600"/>
          </a:xfrm>
          <a:prstGeom prst="rect">
            <a:avLst/>
          </a:prstGeom>
          <a:ln>
            <a:noFill/>
          </a:ln>
        </p:spPr>
      </p:pic>
      <p:sp>
        <p:nvSpPr>
          <p:cNvPr id="68" name="CustomShape 18"/>
          <p:cNvSpPr/>
          <p:nvPr/>
        </p:nvSpPr>
        <p:spPr>
          <a:xfrm>
            <a:off x="22810450" y="26572185"/>
            <a:ext cx="5862159" cy="54331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pPr>
            <a:r>
              <a:rPr lang="en-GB" sz="2940" b="0" strike="noStrike" spc="-1" dirty="0">
                <a:solidFill>
                  <a:srgbClr val="000000"/>
                </a:solidFill>
                <a:latin typeface="Calibri"/>
                <a:ea typeface="HGｺﾞｼｯｸE"/>
              </a:rPr>
              <a:t>Jobseekers of treated group 1, 2, or 3</a:t>
            </a:r>
            <a:endParaRPr lang="fr-FR" sz="2940" b="0" strike="noStrike" spc="-1" dirty="0">
              <a:latin typeface="Arial"/>
            </a:endParaRPr>
          </a:p>
        </p:txBody>
      </p:sp>
      <p:pic>
        <p:nvPicPr>
          <p:cNvPr id="69" name="Picture 6" descr="Tepp"/>
          <p:cNvPicPr/>
          <p:nvPr/>
        </p:nvPicPr>
        <p:blipFill>
          <a:blip r:embed="rId7"/>
          <a:stretch/>
        </p:blipFill>
        <p:spPr>
          <a:xfrm>
            <a:off x="12135420" y="40211100"/>
            <a:ext cx="983880" cy="785520"/>
          </a:xfrm>
          <a:prstGeom prst="rect">
            <a:avLst/>
          </a:prstGeom>
          <a:ln>
            <a:noFill/>
          </a:ln>
        </p:spPr>
      </p:pic>
      <p:pic>
        <p:nvPicPr>
          <p:cNvPr id="70" name="Graphique 48"/>
          <p:cNvPicPr/>
          <p:nvPr/>
        </p:nvPicPr>
        <p:blipFill>
          <a:blip r:embed="rId8"/>
          <a:stretch/>
        </p:blipFill>
        <p:spPr>
          <a:xfrm>
            <a:off x="11199240" y="41352030"/>
            <a:ext cx="2833200" cy="785520"/>
          </a:xfrm>
          <a:prstGeom prst="rect">
            <a:avLst/>
          </a:prstGeom>
          <a:ln>
            <a:noFill/>
          </a:ln>
        </p:spPr>
      </p:pic>
      <p:sp>
        <p:nvSpPr>
          <p:cNvPr id="71" name="CustomShape 19"/>
          <p:cNvSpPr/>
          <p:nvPr/>
        </p:nvSpPr>
        <p:spPr>
          <a:xfrm>
            <a:off x="15813360" y="15298920"/>
            <a:ext cx="12723840" cy="94034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en-US" sz="1840" b="1" strike="noStrike" spc="-1" dirty="0">
                <a:solidFill>
                  <a:srgbClr val="000000"/>
                </a:solidFill>
                <a:latin typeface="Calibri"/>
              </a:rPr>
              <a:t>Figure 1.</a:t>
            </a:r>
            <a:r>
              <a:rPr lang="en-US" sz="1840" b="0" strike="noStrike" spc="-1" dirty="0">
                <a:solidFill>
                  <a:srgbClr val="000000"/>
                </a:solidFill>
                <a:latin typeface="Calibri"/>
              </a:rPr>
              <a:t> Localization of the experiment: North of Grand-Lyon, localization of the LPEA and its catchment area</a:t>
            </a:r>
            <a:endParaRPr lang="fr-FR" sz="1840" b="0" strike="noStrike" spc="-1" dirty="0">
              <a:latin typeface="Arial"/>
            </a:endParaRPr>
          </a:p>
          <a:p>
            <a:pPr>
              <a:lnSpc>
                <a:spcPct val="100000"/>
              </a:lnSpc>
            </a:pPr>
            <a:r>
              <a:rPr lang="en-US" sz="1840" b="0" strike="noStrike" spc="-1" dirty="0">
                <a:solidFill>
                  <a:srgbClr val="000000"/>
                </a:solidFill>
                <a:latin typeface="Calibri"/>
              </a:rPr>
              <a:t>Note: Lines in black are the catchment areas of each LPEA. In blue are the residential localizations of the jobseekers of the control 1 group. The average distance to LPEA for this group is presented in Figure 2. </a:t>
            </a:r>
            <a:endParaRPr lang="fr-FR" sz="1840" b="0" strike="noStrike" spc="-1" dirty="0">
              <a:latin typeface="Arial"/>
            </a:endParaRPr>
          </a:p>
        </p:txBody>
      </p:sp>
      <p:pic>
        <p:nvPicPr>
          <p:cNvPr id="72" name="Image 56"/>
          <p:cNvPicPr/>
          <p:nvPr/>
        </p:nvPicPr>
        <p:blipFill>
          <a:blip r:embed="rId9"/>
          <a:stretch/>
        </p:blipFill>
        <p:spPr>
          <a:xfrm>
            <a:off x="18322560" y="16349760"/>
            <a:ext cx="8614140" cy="5197050"/>
          </a:xfrm>
          <a:prstGeom prst="rect">
            <a:avLst/>
          </a:prstGeom>
          <a:ln>
            <a:noFill/>
          </a:ln>
        </p:spPr>
      </p:pic>
      <p:sp>
        <p:nvSpPr>
          <p:cNvPr id="73" name="CustomShape 20"/>
          <p:cNvSpPr/>
          <p:nvPr/>
        </p:nvSpPr>
        <p:spPr>
          <a:xfrm>
            <a:off x="15471000" y="21566610"/>
            <a:ext cx="7521652" cy="398655"/>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pPr>
            <a:r>
              <a:rPr lang="en-US" sz="1840" b="1" strike="noStrike" spc="-1" dirty="0">
                <a:solidFill>
                  <a:srgbClr val="000000"/>
                </a:solidFill>
                <a:latin typeface="Calibri"/>
              </a:rPr>
              <a:t>Figure 2.</a:t>
            </a:r>
            <a:r>
              <a:rPr lang="en-US" sz="1840" b="0" strike="noStrike" spc="-1" dirty="0">
                <a:solidFill>
                  <a:srgbClr val="000000"/>
                </a:solidFill>
                <a:latin typeface="Calibri"/>
              </a:rPr>
              <a:t> Change in the distance in time to </a:t>
            </a:r>
            <a:r>
              <a:rPr lang="en-US" sz="2000" b="0" strike="noStrike" spc="-1" dirty="0">
                <a:solidFill>
                  <a:srgbClr val="000000"/>
                </a:solidFill>
                <a:latin typeface="Calibri"/>
              </a:rPr>
              <a:t>LPEA in the different groups</a:t>
            </a:r>
            <a:r>
              <a:rPr lang="en-US" sz="1840" b="0" strike="noStrike" spc="-1" dirty="0">
                <a:solidFill>
                  <a:srgbClr val="000000"/>
                </a:solidFill>
                <a:latin typeface="Calibri"/>
              </a:rPr>
              <a:t> .</a:t>
            </a:r>
            <a:endParaRPr lang="fr-FR" sz="1840" b="0" strike="noStrike" spc="-1" dirty="0">
              <a:latin typeface="Arial"/>
            </a:endParaRPr>
          </a:p>
        </p:txBody>
      </p:sp>
      <p:sp>
        <p:nvSpPr>
          <p:cNvPr id="74" name="CustomShape 21"/>
          <p:cNvSpPr/>
          <p:nvPr/>
        </p:nvSpPr>
        <p:spPr>
          <a:xfrm rot="16200000">
            <a:off x="16494120" y="18435960"/>
            <a:ext cx="288720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1800" b="0" strike="noStrike" spc="-1">
                <a:solidFill>
                  <a:srgbClr val="000000"/>
                </a:solidFill>
                <a:latin typeface="Calibri"/>
              </a:rPr>
              <a:t>Distance in time (minutes)</a:t>
            </a:r>
            <a:endParaRPr lang="fr-FR" sz="1800" b="0" strike="noStrike" spc="-1">
              <a:latin typeface="Arial"/>
            </a:endParaRPr>
          </a:p>
        </p:txBody>
      </p:sp>
      <p:sp>
        <p:nvSpPr>
          <p:cNvPr id="75" name="CustomShape 22"/>
          <p:cNvSpPr/>
          <p:nvPr/>
        </p:nvSpPr>
        <p:spPr>
          <a:xfrm>
            <a:off x="1631880" y="33119280"/>
            <a:ext cx="12783960" cy="544320"/>
          </a:xfrm>
          <a:prstGeom prst="rect">
            <a:avLst/>
          </a:prstGeom>
          <a:noFill/>
          <a:ln>
            <a:noFill/>
          </a:ln>
        </p:spPr>
        <p:style>
          <a:lnRef idx="0">
            <a:scrgbClr r="0" g="0" b="0"/>
          </a:lnRef>
          <a:fillRef idx="0">
            <a:scrgbClr r="0" g="0" b="0"/>
          </a:fillRef>
          <a:effectRef idx="0">
            <a:scrgbClr r="0" g="0" b="0"/>
          </a:effectRef>
          <a:fontRef idx="minor"/>
        </p:style>
      </p:sp>
      <p:sp>
        <p:nvSpPr>
          <p:cNvPr id="76" name="CustomShape 23"/>
          <p:cNvSpPr/>
          <p:nvPr/>
        </p:nvSpPr>
        <p:spPr>
          <a:xfrm>
            <a:off x="1650960" y="15859440"/>
            <a:ext cx="13055400" cy="10226880"/>
          </a:xfrm>
          <a:prstGeom prst="rect">
            <a:avLst/>
          </a:prstGeom>
          <a:noFill/>
          <a:ln/>
        </p:spPr>
        <p:style>
          <a:lnRef idx="2">
            <a:schemeClr val="accent1">
              <a:shade val="50000"/>
            </a:schemeClr>
          </a:lnRef>
          <a:fillRef idx="1">
            <a:schemeClr val="accent1"/>
          </a:fillRef>
          <a:effectRef idx="0">
            <a:schemeClr val="accent1"/>
          </a:effectRef>
          <a:fontRef idx="minor"/>
        </p:style>
      </p:sp>
      <p:sp>
        <p:nvSpPr>
          <p:cNvPr id="78" name="CustomShape 25"/>
          <p:cNvSpPr/>
          <p:nvPr/>
        </p:nvSpPr>
        <p:spPr>
          <a:xfrm>
            <a:off x="1650960" y="14236560"/>
            <a:ext cx="13050360" cy="1766880"/>
          </a:xfrm>
          <a:prstGeom prst="rect">
            <a:avLst/>
          </a:prstGeom>
          <a:solidFill>
            <a:srgbClr val="5AC8DF"/>
          </a:solidFill>
          <a:ln>
            <a:solidFill>
              <a:srgbClr val="186378"/>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spAutoFit/>
          </a:bodyPr>
          <a:lstStyle/>
          <a:p>
            <a:pPr algn="ctr">
              <a:lnSpc>
                <a:spcPct val="100000"/>
              </a:lnSpc>
            </a:pPr>
            <a:r>
              <a:rPr lang="en-US" sz="5500" b="0" strike="noStrike" spc="-1" dirty="0">
                <a:solidFill>
                  <a:srgbClr val="FFFFFF"/>
                </a:solidFill>
                <a:latin typeface="Calibri"/>
              </a:rPr>
              <a:t>Is it necessary to maintain a fine geographical coverage of LPEAs in France? </a:t>
            </a:r>
            <a:endParaRPr lang="fr-FR" sz="5500" b="0" strike="noStrike" spc="-1" dirty="0">
              <a:latin typeface="Arial"/>
            </a:endParaRPr>
          </a:p>
        </p:txBody>
      </p:sp>
      <p:pic>
        <p:nvPicPr>
          <p:cNvPr id="80" name="Image 24"/>
          <p:cNvPicPr/>
          <p:nvPr/>
        </p:nvPicPr>
        <p:blipFill>
          <a:blip r:embed="rId10"/>
          <a:stretch/>
        </p:blipFill>
        <p:spPr>
          <a:xfrm>
            <a:off x="15813360" y="6858360"/>
            <a:ext cx="12777120" cy="8457840"/>
          </a:xfrm>
          <a:prstGeom prst="rect">
            <a:avLst/>
          </a:prstGeom>
          <a:ln>
            <a:noFill/>
          </a:ln>
        </p:spPr>
      </p:pic>
      <p:pic>
        <p:nvPicPr>
          <p:cNvPr id="81" name="Image 25"/>
          <p:cNvPicPr/>
          <p:nvPr/>
        </p:nvPicPr>
        <p:blipFill>
          <a:blip r:embed="rId11"/>
          <a:stretch/>
        </p:blipFill>
        <p:spPr>
          <a:xfrm>
            <a:off x="20017555" y="25529220"/>
            <a:ext cx="8324640" cy="1114200"/>
          </a:xfrm>
          <a:prstGeom prst="rect">
            <a:avLst/>
          </a:prstGeom>
          <a:ln>
            <a:noFill/>
          </a:ln>
        </p:spPr>
      </p:pic>
      <p:pic>
        <p:nvPicPr>
          <p:cNvPr id="82" name="Image 26"/>
          <p:cNvPicPr/>
          <p:nvPr/>
        </p:nvPicPr>
        <p:blipFill>
          <a:blip r:embed="rId12"/>
          <a:stretch/>
        </p:blipFill>
        <p:spPr>
          <a:xfrm>
            <a:off x="17530020" y="27144720"/>
            <a:ext cx="590040" cy="552240"/>
          </a:xfrm>
          <a:prstGeom prst="rect">
            <a:avLst/>
          </a:prstGeom>
          <a:ln>
            <a:noFill/>
          </a:ln>
        </p:spPr>
      </p:pic>
      <p:pic>
        <p:nvPicPr>
          <p:cNvPr id="83" name="Image 27"/>
          <p:cNvPicPr/>
          <p:nvPr/>
        </p:nvPicPr>
        <p:blipFill>
          <a:blip r:embed="rId13"/>
          <a:stretch/>
        </p:blipFill>
        <p:spPr>
          <a:xfrm>
            <a:off x="17543500" y="28984105"/>
            <a:ext cx="437760" cy="571320"/>
          </a:xfrm>
          <a:prstGeom prst="rect">
            <a:avLst/>
          </a:prstGeom>
          <a:ln>
            <a:noFill/>
          </a:ln>
        </p:spPr>
      </p:pic>
      <p:pic>
        <p:nvPicPr>
          <p:cNvPr id="84" name="Image 28"/>
          <p:cNvPicPr/>
          <p:nvPr/>
        </p:nvPicPr>
        <p:blipFill>
          <a:blip r:embed="rId14"/>
          <a:stretch/>
        </p:blipFill>
        <p:spPr>
          <a:xfrm>
            <a:off x="16256610" y="26521380"/>
            <a:ext cx="447480" cy="618840"/>
          </a:xfrm>
          <a:prstGeom prst="rect">
            <a:avLst/>
          </a:prstGeom>
          <a:ln>
            <a:noFill/>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10470</TotalTime>
  <Words>1090</Words>
  <Application>Microsoft Office PowerPoint</Application>
  <PresentationFormat>Personnalisé</PresentationFormat>
  <Paragraphs>99</Paragraphs>
  <Slides>1</Slides>
  <Notes>1</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1</vt:i4>
      </vt:variant>
    </vt:vector>
  </HeadingPairs>
  <TitlesOfParts>
    <vt:vector size="12" baseType="lpstr">
      <vt:lpstr>Arial</vt:lpstr>
      <vt:lpstr>Arial Unicode MS</vt:lpstr>
      <vt:lpstr>Calibri</vt:lpstr>
      <vt:lpstr>Calibri Light</vt:lpstr>
      <vt:lpstr>DejaVu Sans</vt:lpstr>
      <vt:lpstr>HGｺﾞｼｯｸE</vt:lpstr>
      <vt:lpstr>Noto Sans CJK SC</vt:lpstr>
      <vt:lpstr>Symbol</vt:lpstr>
      <vt:lpstr>Times New Roman</vt:lpstr>
      <vt:lpstr>Wingdings</vt:lpstr>
      <vt:lpstr>Office Theme</vt:lpstr>
      <vt:lpstr>Présentation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Susan B. Houston</dc:creator>
  <dc:description/>
  <cp:lastModifiedBy>Rachelle PETIT</cp:lastModifiedBy>
  <cp:revision>68</cp:revision>
  <dcterms:created xsi:type="dcterms:W3CDTF">2016-06-27T20:00:38Z</dcterms:created>
  <dcterms:modified xsi:type="dcterms:W3CDTF">2023-01-23T09:14:52Z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Company">
    <vt:lpwstr>Hewlett-Packard Company</vt:lpwstr>
  </property>
  <property fmtid="{D5CDD505-2E9C-101B-9397-08002B2CF9AE}" pid="4" name="HiddenSlides">
    <vt:i4>0</vt:i4>
  </property>
  <property fmtid="{D5CDD505-2E9C-101B-9397-08002B2CF9AE}" pid="5" name="HyperlinksChanged">
    <vt:bool>false</vt:bool>
  </property>
  <property fmtid="{D5CDD505-2E9C-101B-9397-08002B2CF9AE}" pid="6" name="LinksUpToDate">
    <vt:bool>false</vt:bool>
  </property>
  <property fmtid="{D5CDD505-2E9C-101B-9397-08002B2CF9AE}" pid="7" name="MMClips">
    <vt:i4>0</vt:i4>
  </property>
  <property fmtid="{D5CDD505-2E9C-101B-9397-08002B2CF9AE}" pid="8" name="Notes">
    <vt:i4>1</vt:i4>
  </property>
  <property fmtid="{D5CDD505-2E9C-101B-9397-08002B2CF9AE}" pid="9" name="PresentationFormat">
    <vt:lpwstr>Personnalisé</vt:lpwstr>
  </property>
  <property fmtid="{D5CDD505-2E9C-101B-9397-08002B2CF9AE}" pid="10" name="ScaleCrop">
    <vt:bool>false</vt:bool>
  </property>
  <property fmtid="{D5CDD505-2E9C-101B-9397-08002B2CF9AE}" pid="11" name="ShareDoc">
    <vt:bool>false</vt:bool>
  </property>
  <property fmtid="{D5CDD505-2E9C-101B-9397-08002B2CF9AE}" pid="12" name="Slides">
    <vt:i4>1</vt:i4>
  </property>
</Properties>
</file>